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57"/>
  </p:notesMasterIdLst>
  <p:sldIdLst>
    <p:sldId id="259" r:id="rId2"/>
    <p:sldId id="302" r:id="rId3"/>
    <p:sldId id="304" r:id="rId4"/>
    <p:sldId id="305" r:id="rId5"/>
    <p:sldId id="306" r:id="rId6"/>
    <p:sldId id="307" r:id="rId7"/>
    <p:sldId id="308" r:id="rId8"/>
    <p:sldId id="309" r:id="rId9"/>
    <p:sldId id="310" r:id="rId10"/>
    <p:sldId id="311" r:id="rId11"/>
    <p:sldId id="312" r:id="rId12"/>
    <p:sldId id="313" r:id="rId13"/>
    <p:sldId id="314" r:id="rId14"/>
    <p:sldId id="316" r:id="rId15"/>
    <p:sldId id="317" r:id="rId16"/>
    <p:sldId id="318" r:id="rId17"/>
    <p:sldId id="319" r:id="rId18"/>
    <p:sldId id="320" r:id="rId19"/>
    <p:sldId id="321" r:id="rId20"/>
    <p:sldId id="322" r:id="rId21"/>
    <p:sldId id="323" r:id="rId22"/>
    <p:sldId id="284" r:id="rId23"/>
    <p:sldId id="257" r:id="rId24"/>
    <p:sldId id="262" r:id="rId25"/>
    <p:sldId id="261" r:id="rId26"/>
    <p:sldId id="315" r:id="rId27"/>
    <p:sldId id="286" r:id="rId28"/>
    <p:sldId id="287" r:id="rId29"/>
    <p:sldId id="288" r:id="rId30"/>
    <p:sldId id="289" r:id="rId31"/>
    <p:sldId id="290" r:id="rId32"/>
    <p:sldId id="291" r:id="rId33"/>
    <p:sldId id="292" r:id="rId34"/>
    <p:sldId id="293" r:id="rId35"/>
    <p:sldId id="299" r:id="rId36"/>
    <p:sldId id="300" r:id="rId37"/>
    <p:sldId id="301" r:id="rId38"/>
    <p:sldId id="294" r:id="rId39"/>
    <p:sldId id="295" r:id="rId40"/>
    <p:sldId id="296" r:id="rId41"/>
    <p:sldId id="297" r:id="rId42"/>
    <p:sldId id="298" r:id="rId43"/>
    <p:sldId id="263" r:id="rId44"/>
    <p:sldId id="285" r:id="rId45"/>
    <p:sldId id="325" r:id="rId46"/>
    <p:sldId id="324" r:id="rId47"/>
    <p:sldId id="326" r:id="rId48"/>
    <p:sldId id="327" r:id="rId49"/>
    <p:sldId id="328" r:id="rId50"/>
    <p:sldId id="329" r:id="rId51"/>
    <p:sldId id="330" r:id="rId52"/>
    <p:sldId id="331" r:id="rId53"/>
    <p:sldId id="332" r:id="rId54"/>
    <p:sldId id="333" r:id="rId55"/>
    <p:sldId id="303" r:id="rId56"/>
  </p:sldIdLst>
  <p:sldSz cx="9144000" cy="5143500" type="screen16x9"/>
  <p:notesSz cx="6858000" cy="9144000"/>
  <p:embeddedFontLst>
    <p:embeddedFont>
      <p:font typeface="Arvo" panose="020B0604020202020204" charset="0"/>
      <p:regular r:id="rId58"/>
      <p:bold r:id="rId59"/>
      <p:italic r:id="rId60"/>
      <p:boldItalic r:id="rId61"/>
    </p:embeddedFont>
    <p:embeddedFont>
      <p:font typeface="Roboto Condensed" panose="020B0604020202020204" charset="0"/>
      <p:regular r:id="rId62"/>
      <p:bold r:id="rId63"/>
      <p:italic r:id="rId64"/>
      <p:boldItalic r:id="rId65"/>
    </p:embeddedFont>
    <p:embeddedFont>
      <p:font typeface="Roboto Condensed Light" panose="020B0604020202020204" charset="0"/>
      <p:regular r:id="rId66"/>
      <p:bold r:id="rId67"/>
      <p:italic r:id="rId68"/>
      <p:boldItalic r:id="rId6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E112D7-8DF1-4387-8DEF-849AEB197E5B}">
  <a:tblStyle styleId="{18E112D7-8DF1-4387-8DEF-849AEB197E5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96" d="100"/>
          <a:sy n="96" d="100"/>
        </p:scale>
        <p:origin x="1014"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6.fntdata"/><Relationship Id="rId68" Type="http://schemas.openxmlformats.org/officeDocument/2006/relationships/font" Target="fonts/font11.fntdata"/><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1.fntdata"/><Relationship Id="rId66"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3.fntdata"/><Relationship Id="rId65" Type="http://schemas.openxmlformats.org/officeDocument/2006/relationships/font" Target="fonts/font8.fntdata"/><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7.fntdata"/><Relationship Id="rId69" Type="http://schemas.openxmlformats.org/officeDocument/2006/relationships/font" Target="fonts/font12.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2.fntdata"/><Relationship Id="rId67" Type="http://schemas.openxmlformats.org/officeDocument/2006/relationships/font" Target="fonts/font10.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font" Target="fonts/font5.fntdata"/><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22467578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43439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950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4489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93906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42087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4410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09538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47103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6621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28924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91089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38102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3344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43077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04448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34944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32121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964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693321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0049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852036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20822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92401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606580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326032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46133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402922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296366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48751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48406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19502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943218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8114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448465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721275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949441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341642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524043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067167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908760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058089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79973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745479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1711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065606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68713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39464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57152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626963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06854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43961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02474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85982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8502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32451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ubtitle">
    <p:spTree>
      <p:nvGrpSpPr>
        <p:cNvPr id="1" name="Shape 23"/>
        <p:cNvGrpSpPr/>
        <p:nvPr/>
      </p:nvGrpSpPr>
      <p:grpSpPr>
        <a:xfrm>
          <a:off x="0" y="0"/>
          <a:ext cx="0" cy="0"/>
          <a:chOff x="0" y="0"/>
          <a:chExt cx="0" cy="0"/>
        </a:xfrm>
      </p:grpSpPr>
      <p:sp>
        <p:nvSpPr>
          <p:cNvPr id="24" name="Shape 24"/>
          <p:cNvSpPr/>
          <p:nvPr/>
        </p:nvSpPr>
        <p:spPr>
          <a:xfrm>
            <a:off x="5697213" y="2635518"/>
            <a:ext cx="889200" cy="2964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28" name="Shape 28"/>
          <p:cNvGrpSpPr/>
          <p:nvPr/>
        </p:nvGrpSpPr>
        <p:grpSpPr>
          <a:xfrm rot="10800000" flipH="1">
            <a:off x="-1" y="2924825"/>
            <a:ext cx="6589086" cy="2027267"/>
            <a:chOff x="-9894851" y="-4493254"/>
            <a:chExt cx="21200407" cy="6522739"/>
          </a:xfrm>
        </p:grpSpPr>
        <p:sp>
          <p:nvSpPr>
            <p:cNvPr id="29" name="Shape 29"/>
            <p:cNvSpPr/>
            <p:nvPr/>
          </p:nvSpPr>
          <p:spPr>
            <a:xfrm>
              <a:off x="-9894851" y="-4493114"/>
              <a:ext cx="146853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0" name="Shape 30"/>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31" name="Shape 31"/>
          <p:cNvGrpSpPr/>
          <p:nvPr/>
        </p:nvGrpSpPr>
        <p:grpSpPr>
          <a:xfrm>
            <a:off x="6946841" y="4472722"/>
            <a:ext cx="2202829" cy="670794"/>
            <a:chOff x="5575241" y="4472722"/>
            <a:chExt cx="2202829" cy="670794"/>
          </a:xfrm>
        </p:grpSpPr>
        <p:sp>
          <p:nvSpPr>
            <p:cNvPr id="32" name="Shape 32"/>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33" name="Shape 33"/>
            <p:cNvGrpSpPr/>
            <p:nvPr/>
          </p:nvGrpSpPr>
          <p:grpSpPr>
            <a:xfrm flipH="1">
              <a:off x="5734850" y="4472722"/>
              <a:ext cx="2040836" cy="670794"/>
              <a:chOff x="1297953" y="330075"/>
              <a:chExt cx="5169293" cy="1699505"/>
            </a:xfrm>
          </p:grpSpPr>
          <p:sp>
            <p:nvSpPr>
              <p:cNvPr id="34" name="Shape 34"/>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36" name="Shape 36"/>
            <p:cNvGrpSpPr/>
            <p:nvPr/>
          </p:nvGrpSpPr>
          <p:grpSpPr>
            <a:xfrm flipH="1">
              <a:off x="5578208" y="4646737"/>
              <a:ext cx="2199862" cy="304562"/>
              <a:chOff x="-5827152" y="330075"/>
              <a:chExt cx="12276018" cy="1699568"/>
            </a:xfrm>
          </p:grpSpPr>
          <p:sp>
            <p:nvSpPr>
              <p:cNvPr id="37" name="Shape 37"/>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38" name="Shape 38"/>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40" name="Shape 40"/>
          <p:cNvSpPr txBox="1">
            <a:spLocks noGrp="1"/>
          </p:cNvSpPr>
          <p:nvPr>
            <p:ph type="subTitle" idx="1"/>
          </p:nvPr>
        </p:nvSpPr>
        <p:spPr>
          <a:xfrm>
            <a:off x="463525" y="3975448"/>
            <a:ext cx="4094400" cy="784800"/>
          </a:xfrm>
          <a:prstGeom prst="rect">
            <a:avLst/>
          </a:prstGeom>
        </p:spPr>
        <p:txBody>
          <a:bodyPr lIns="91425" tIns="91425" rIns="91425" bIns="91425" anchor="t" anchorCtr="0"/>
          <a:lstStyle>
            <a:lvl1pPr lvl="0" rtl="0">
              <a:spcBef>
                <a:spcPts val="0"/>
              </a:spcBef>
              <a:buClr>
                <a:srgbClr val="FF9800"/>
              </a:buClr>
              <a:buSzPct val="100000"/>
              <a:buNone/>
              <a:defRPr sz="2000">
                <a:solidFill>
                  <a:srgbClr val="FF9800"/>
                </a:solidFill>
              </a:defRPr>
            </a:lvl1pPr>
            <a:lvl2pPr lvl="1" rtl="0">
              <a:spcBef>
                <a:spcPts val="0"/>
              </a:spcBef>
              <a:buClr>
                <a:srgbClr val="FF9800"/>
              </a:buClr>
              <a:buSzPct val="100000"/>
              <a:buNone/>
              <a:defRPr sz="2000">
                <a:solidFill>
                  <a:srgbClr val="FF9800"/>
                </a:solidFill>
              </a:defRPr>
            </a:lvl2pPr>
            <a:lvl3pPr lvl="2" rtl="0">
              <a:spcBef>
                <a:spcPts val="0"/>
              </a:spcBef>
              <a:buClr>
                <a:srgbClr val="FF9800"/>
              </a:buClr>
              <a:buSzPct val="100000"/>
              <a:buNone/>
              <a:defRPr sz="2000">
                <a:solidFill>
                  <a:srgbClr val="FF9800"/>
                </a:solidFill>
              </a:defRPr>
            </a:lvl3pPr>
            <a:lvl4pPr lvl="3" rtl="0">
              <a:spcBef>
                <a:spcPts val="0"/>
              </a:spcBef>
              <a:buClr>
                <a:srgbClr val="FF9800"/>
              </a:buClr>
              <a:buSzPct val="100000"/>
              <a:buNone/>
              <a:defRPr sz="2000">
                <a:solidFill>
                  <a:srgbClr val="FF9800"/>
                </a:solidFill>
              </a:defRPr>
            </a:lvl4pPr>
            <a:lvl5pPr lvl="4" rtl="0">
              <a:spcBef>
                <a:spcPts val="0"/>
              </a:spcBef>
              <a:buClr>
                <a:srgbClr val="FF9800"/>
              </a:buClr>
              <a:buSzPct val="100000"/>
              <a:buNone/>
              <a:defRPr sz="2000">
                <a:solidFill>
                  <a:srgbClr val="FF9800"/>
                </a:solidFill>
              </a:defRPr>
            </a:lvl5pPr>
            <a:lvl6pPr lvl="5" rtl="0">
              <a:spcBef>
                <a:spcPts val="0"/>
              </a:spcBef>
              <a:buClr>
                <a:srgbClr val="FF9800"/>
              </a:buClr>
              <a:buSzPct val="100000"/>
              <a:buNone/>
              <a:defRPr sz="2000">
                <a:solidFill>
                  <a:srgbClr val="FF9800"/>
                </a:solidFill>
              </a:defRPr>
            </a:lvl6pPr>
            <a:lvl7pPr lvl="6" rtl="0">
              <a:spcBef>
                <a:spcPts val="0"/>
              </a:spcBef>
              <a:buClr>
                <a:srgbClr val="FF9800"/>
              </a:buClr>
              <a:buSzPct val="100000"/>
              <a:buNone/>
              <a:defRPr sz="2000">
                <a:solidFill>
                  <a:srgbClr val="FF9800"/>
                </a:solidFill>
              </a:defRPr>
            </a:lvl7pPr>
            <a:lvl8pPr lvl="7" rtl="0">
              <a:spcBef>
                <a:spcPts val="0"/>
              </a:spcBef>
              <a:buClr>
                <a:srgbClr val="FF9800"/>
              </a:buClr>
              <a:buSzPct val="100000"/>
              <a:buNone/>
              <a:defRPr sz="2000">
                <a:solidFill>
                  <a:srgbClr val="FF9800"/>
                </a:solidFill>
              </a:defRPr>
            </a:lvl8pPr>
            <a:lvl9pPr lvl="8" rtl="0">
              <a:spcBef>
                <a:spcPts val="0"/>
              </a:spcBef>
              <a:buClr>
                <a:srgbClr val="FF9800"/>
              </a:buClr>
              <a:buSzPct val="100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‹Nº›</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3" y="40"/>
            <a:ext cx="7072430" cy="1327314"/>
            <a:chOff x="-3" y="40"/>
            <a:chExt cx="7072430" cy="1327314"/>
          </a:xfrm>
        </p:grpSpPr>
        <p:sp>
          <p:nvSpPr>
            <p:cNvPr id="63" name="Shape 63"/>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2" y="40"/>
              <a:ext cx="6756167" cy="1327314"/>
              <a:chOff x="-2168137" y="330075"/>
              <a:chExt cx="8650662" cy="1699506"/>
            </a:xfrm>
          </p:grpSpPr>
          <p:sp>
            <p:nvSpPr>
              <p:cNvPr id="65" name="Shape 6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3" y="381007"/>
              <a:ext cx="7072430" cy="771743"/>
              <a:chOff x="-9092084" y="330075"/>
              <a:chExt cx="15574609" cy="1699501"/>
            </a:xfrm>
          </p:grpSpPr>
          <p:sp>
            <p:nvSpPr>
              <p:cNvPr id="68" name="Shape 68"/>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1" y="4472722"/>
            <a:ext cx="2202829" cy="670794"/>
            <a:chOff x="5575241" y="4472722"/>
            <a:chExt cx="2202829" cy="670794"/>
          </a:xfrm>
        </p:grpSpPr>
        <p:sp>
          <p:nvSpPr>
            <p:cNvPr id="71" name="Shape 7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2"/>
              <a:ext cx="2040836" cy="670794"/>
              <a:chOff x="1297953" y="330075"/>
              <a:chExt cx="5169293" cy="1699505"/>
            </a:xfrm>
          </p:grpSpPr>
          <p:sp>
            <p:nvSpPr>
              <p:cNvPr id="73" name="Shape 7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8" y="4646737"/>
              <a:ext cx="2199862" cy="304562"/>
              <a:chOff x="-5827152" y="330075"/>
              <a:chExt cx="12276018" cy="1699568"/>
            </a:xfrm>
          </p:grpSpPr>
          <p:sp>
            <p:nvSpPr>
              <p:cNvPr id="76" name="Shape 7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77" name="Shape 7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9" name="Shape 79"/>
          <p:cNvSpPr txBox="1">
            <a:spLocks noGrp="1"/>
          </p:cNvSpPr>
          <p:nvPr>
            <p:ph type="body" idx="1"/>
          </p:nvPr>
        </p:nvSpPr>
        <p:spPr>
          <a:xfrm>
            <a:off x="814275" y="1327350"/>
            <a:ext cx="6132600" cy="31455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0" name="Shape 8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‹Nº›</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3" y="40"/>
            <a:ext cx="7072430" cy="1327314"/>
            <a:chOff x="-3" y="40"/>
            <a:chExt cx="7072430" cy="1327314"/>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84" name="Shape 84"/>
            <p:cNvGrpSpPr/>
            <p:nvPr/>
          </p:nvGrpSpPr>
          <p:grpSpPr>
            <a:xfrm rot="10800000" flipH="1">
              <a:off x="2" y="40"/>
              <a:ext cx="6756167" cy="1327314"/>
              <a:chOff x="-2168137" y="330075"/>
              <a:chExt cx="8650662" cy="1699506"/>
            </a:xfrm>
          </p:grpSpPr>
          <p:sp>
            <p:nvSpPr>
              <p:cNvPr id="85" name="Shape 8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6" name="Shape 8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87" name="Shape 87"/>
            <p:cNvGrpSpPr/>
            <p:nvPr/>
          </p:nvGrpSpPr>
          <p:grpSpPr>
            <a:xfrm rot="10800000" flipH="1">
              <a:off x="-3" y="381007"/>
              <a:ext cx="7072430" cy="771743"/>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9" name="Shape 89"/>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90" name="Shape 90"/>
          <p:cNvGrpSpPr/>
          <p:nvPr/>
        </p:nvGrpSpPr>
        <p:grpSpPr>
          <a:xfrm>
            <a:off x="6946841" y="4472722"/>
            <a:ext cx="2202829" cy="670794"/>
            <a:chOff x="5575241" y="4472722"/>
            <a:chExt cx="2202829" cy="670794"/>
          </a:xfrm>
        </p:grpSpPr>
        <p:sp>
          <p:nvSpPr>
            <p:cNvPr id="91" name="Shape 9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92" name="Shape 92"/>
            <p:cNvGrpSpPr/>
            <p:nvPr/>
          </p:nvGrpSpPr>
          <p:grpSpPr>
            <a:xfrm flipH="1">
              <a:off x="5734850" y="4472722"/>
              <a:ext cx="2040836" cy="670794"/>
              <a:chOff x="1297953" y="330075"/>
              <a:chExt cx="5169293" cy="1699505"/>
            </a:xfrm>
          </p:grpSpPr>
          <p:sp>
            <p:nvSpPr>
              <p:cNvPr id="93" name="Shape 9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95" name="Shape 95"/>
            <p:cNvGrpSpPr/>
            <p:nvPr/>
          </p:nvGrpSpPr>
          <p:grpSpPr>
            <a:xfrm flipH="1">
              <a:off x="5578208" y="4646737"/>
              <a:ext cx="2199862" cy="304562"/>
              <a:chOff x="-5827152" y="330075"/>
              <a:chExt cx="12276018" cy="1699568"/>
            </a:xfrm>
          </p:grpSpPr>
          <p:sp>
            <p:nvSpPr>
              <p:cNvPr id="96" name="Shape 9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97" name="Shape 9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9" name="Shape 99"/>
          <p:cNvSpPr txBox="1">
            <a:spLocks noGrp="1"/>
          </p:cNvSpPr>
          <p:nvPr>
            <p:ph type="body" idx="1"/>
          </p:nvPr>
        </p:nvSpPr>
        <p:spPr>
          <a:xfrm>
            <a:off x="814275" y="1537987"/>
            <a:ext cx="3378300"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0" name="Shape 100"/>
          <p:cNvSpPr txBox="1">
            <a:spLocks noGrp="1"/>
          </p:cNvSpPr>
          <p:nvPr>
            <p:ph type="body" idx="2"/>
          </p:nvPr>
        </p:nvSpPr>
        <p:spPr>
          <a:xfrm>
            <a:off x="4396123" y="1537987"/>
            <a:ext cx="3378299"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‹Nº›</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‹Nº›</a:t>
            </a:fld>
            <a:endParaRPr lang="en"/>
          </a:p>
        </p:txBody>
      </p:sp>
      <p:grpSp>
        <p:nvGrpSpPr>
          <p:cNvPr id="164" name="Shape 164"/>
          <p:cNvGrpSpPr/>
          <p:nvPr/>
        </p:nvGrpSpPr>
        <p:grpSpPr>
          <a:xfrm>
            <a:off x="6946841" y="4472722"/>
            <a:ext cx="2202829" cy="670794"/>
            <a:chOff x="5575241" y="4472722"/>
            <a:chExt cx="2202829" cy="670794"/>
          </a:xfrm>
        </p:grpSpPr>
        <p:sp>
          <p:nvSpPr>
            <p:cNvPr id="165" name="Shape 165"/>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66" name="Shape 166"/>
            <p:cNvGrpSpPr/>
            <p:nvPr/>
          </p:nvGrpSpPr>
          <p:grpSpPr>
            <a:xfrm flipH="1">
              <a:off x="5734850" y="4472722"/>
              <a:ext cx="2040836" cy="670794"/>
              <a:chOff x="1297953" y="330075"/>
              <a:chExt cx="5169293" cy="1699505"/>
            </a:xfrm>
          </p:grpSpPr>
          <p:sp>
            <p:nvSpPr>
              <p:cNvPr id="167" name="Shape 167"/>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69" name="Shape 169"/>
            <p:cNvGrpSpPr/>
            <p:nvPr/>
          </p:nvGrpSpPr>
          <p:grpSpPr>
            <a:xfrm flipH="1">
              <a:off x="5578208" y="4646737"/>
              <a:ext cx="2199862" cy="304562"/>
              <a:chOff x="-5827152" y="330075"/>
              <a:chExt cx="12276018" cy="1699568"/>
            </a:xfrm>
          </p:grpSpPr>
          <p:sp>
            <p:nvSpPr>
              <p:cNvPr id="170" name="Shape 170"/>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71" name="Shape 171"/>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grpSp>
        <p:nvGrpSpPr>
          <p:cNvPr id="172" name="Shape 172"/>
          <p:cNvGrpSpPr/>
          <p:nvPr/>
        </p:nvGrpSpPr>
        <p:grpSpPr>
          <a:xfrm rot="10800000">
            <a:off x="-8" y="-2"/>
            <a:ext cx="2202829" cy="670794"/>
            <a:chOff x="5575241" y="4472722"/>
            <a:chExt cx="2202829" cy="670794"/>
          </a:xfrm>
        </p:grpSpPr>
        <p:sp>
          <p:nvSpPr>
            <p:cNvPr id="173" name="Shape 173"/>
            <p:cNvSpPr/>
            <p:nvPr/>
          </p:nvSpPr>
          <p:spPr>
            <a:xfrm rot="10800000">
              <a:off x="5575241" y="4948333"/>
              <a:ext cx="394200" cy="131400"/>
            </a:xfrm>
            <a:prstGeom prst="triangle">
              <a:avLst>
                <a:gd name="adj" fmla="val 32425"/>
              </a:avLst>
            </a:prstGeom>
            <a:solidFill>
              <a:srgbClr val="263248"/>
            </a:solidFill>
            <a:ln>
              <a:noFill/>
            </a:ln>
          </p:spPr>
          <p:txBody>
            <a:bodyPr lIns="91425" tIns="91425" rIns="91425" bIns="91425" anchor="ctr" anchorCtr="0">
              <a:noAutofit/>
            </a:bodyPr>
            <a:lstStyle/>
            <a:p>
              <a:pPr lvl="0">
                <a:spcBef>
                  <a:spcPts val="0"/>
                </a:spcBef>
                <a:buNone/>
              </a:pPr>
              <a:endParaRPr/>
            </a:p>
          </p:txBody>
        </p:sp>
        <p:grpSp>
          <p:nvGrpSpPr>
            <p:cNvPr id="174" name="Shape 174"/>
            <p:cNvGrpSpPr/>
            <p:nvPr/>
          </p:nvGrpSpPr>
          <p:grpSpPr>
            <a:xfrm flipH="1">
              <a:off x="5734850" y="4472722"/>
              <a:ext cx="2040836" cy="670794"/>
              <a:chOff x="1297953" y="330075"/>
              <a:chExt cx="5169293" cy="1699505"/>
            </a:xfrm>
          </p:grpSpPr>
          <p:sp>
            <p:nvSpPr>
              <p:cNvPr id="175" name="Shape 175"/>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77" name="Shape 177"/>
            <p:cNvGrpSpPr/>
            <p:nvPr/>
          </p:nvGrpSpPr>
          <p:grpSpPr>
            <a:xfrm flipH="1">
              <a:off x="5578208" y="4646737"/>
              <a:ext cx="2199862" cy="304562"/>
              <a:chOff x="-5827152" y="330075"/>
              <a:chExt cx="12276018" cy="1699568"/>
            </a:xfrm>
          </p:grpSpPr>
          <p:sp>
            <p:nvSpPr>
              <p:cNvPr id="178" name="Shape 178"/>
              <p:cNvSpPr/>
              <p:nvPr/>
            </p:nvSpPr>
            <p:spPr>
              <a:xfrm>
                <a:off x="-5827152" y="330143"/>
                <a:ext cx="1061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p>
            </p:txBody>
          </p:sp>
          <p:sp>
            <p:nvSpPr>
              <p:cNvPr id="179" name="Shape 179"/>
              <p:cNvSpPr/>
              <p:nvPr/>
            </p:nvSpPr>
            <p:spPr>
              <a:xfrm>
                <a:off x="4749365" y="330075"/>
                <a:ext cx="1699500" cy="1699500"/>
              </a:xfrm>
              <a:prstGeom prst="rtTriangle">
                <a:avLst/>
              </a:prstGeom>
              <a:solidFill>
                <a:srgbClr val="3F5378"/>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lIns="91425" tIns="91425" rIns="91425" bIns="91425" anchor="ctr" anchorCtr="0"/>
          <a:lstStyle>
            <a:lvl1pPr lvl="0">
              <a:spcBef>
                <a:spcPts val="60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‹Nº›</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6" r:id="rId4"/>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slidescarnival.com/help-use-presentation-template"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4" y="2871148"/>
            <a:ext cx="4733841" cy="1159800"/>
          </a:xfrm>
          <a:prstGeom prst="rect">
            <a:avLst/>
          </a:prstGeom>
        </p:spPr>
        <p:txBody>
          <a:bodyPr lIns="91425" tIns="91425" rIns="91425" bIns="91425" anchor="b" anchorCtr="0">
            <a:noAutofit/>
          </a:bodyPr>
          <a:lstStyle/>
          <a:p>
            <a:pPr lvl="0" rtl="0">
              <a:spcBef>
                <a:spcPts val="0"/>
              </a:spcBef>
              <a:buNone/>
            </a:pPr>
            <a:r>
              <a:rPr lang="en" dirty="0"/>
              <a:t>CONJUNTOS INMOBILIARIOS</a:t>
            </a:r>
          </a:p>
        </p:txBody>
      </p:sp>
      <p:sp>
        <p:nvSpPr>
          <p:cNvPr id="222" name="Shape 222"/>
          <p:cNvSpPr txBox="1">
            <a:spLocks noGrp="1"/>
          </p:cNvSpPr>
          <p:nvPr>
            <p:ph type="subTitle" idx="1"/>
          </p:nvPr>
        </p:nvSpPr>
        <p:spPr>
          <a:xfrm>
            <a:off x="463525" y="3975448"/>
            <a:ext cx="4094400" cy="784800"/>
          </a:xfrm>
          <a:prstGeom prst="rect">
            <a:avLst/>
          </a:prstGeom>
        </p:spPr>
        <p:txBody>
          <a:bodyPr lIns="91425" tIns="91425" rIns="91425" bIns="91425" anchor="t" anchorCtr="0">
            <a:noAutofit/>
          </a:bodyPr>
          <a:lstStyle/>
          <a:p>
            <a:pPr lvl="0" rtl="0">
              <a:spcBef>
                <a:spcPts val="0"/>
              </a:spcBef>
              <a:buNone/>
            </a:pPr>
            <a:r>
              <a:rPr lang="es-AR" dirty="0"/>
              <a:t>Dr</a:t>
            </a:r>
            <a:r>
              <a:rPr lang="en" dirty="0"/>
              <a:t>. Jorge Resqui Pizarro</a:t>
            </a:r>
          </a:p>
        </p:txBody>
      </p:sp>
      <p:sp>
        <p:nvSpPr>
          <p:cNvPr id="224" name="Shape 224"/>
          <p:cNvSpPr txBox="1"/>
          <p:nvPr/>
        </p:nvSpPr>
        <p:spPr>
          <a:xfrm>
            <a:off x="463525" y="0"/>
            <a:ext cx="2181600" cy="3136200"/>
          </a:xfrm>
          <a:prstGeom prst="rect">
            <a:avLst/>
          </a:prstGeom>
          <a:noFill/>
          <a:ln>
            <a:noFill/>
          </a:ln>
        </p:spPr>
        <p:txBody>
          <a:bodyPr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FACULTADES Y OBLIGACIONES DEL PROPIETARIO</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2078.- Facultades y obligaciones del propietario. Cada propietario debe ejercer su derecho dentro del marco establecido en la presente normativa, </a:t>
            </a:r>
            <a:r>
              <a:rPr lang="es-AR" b="1" dirty="0"/>
              <a:t>con los límites y restricciones que surgen del respectivo reglamento de propiedad horizontal del conjunto inmobiliario</a:t>
            </a:r>
            <a:r>
              <a:rPr lang="es-AR" dirty="0"/>
              <a:t>, y teniendo en miras el mantenimiento de una buena y normal convivencia y la protección de valores paisajísticos, arquitectónicos y ecológicos.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75590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LOCALIZACIÓN Y LIMITES PERIMETRALES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2079.- Localización y límites perimetrales. </a:t>
            </a:r>
            <a:r>
              <a:rPr lang="es-AR" b="1" dirty="0"/>
              <a:t>La localización de los conjuntos inmobiliarios depende de lo que dispongan las normas provinciales y municipales aplicables.</a:t>
            </a:r>
          </a:p>
          <a:p>
            <a:pPr marL="228600" lvl="0" algn="just">
              <a:buNone/>
            </a:pPr>
            <a:r>
              <a:rPr lang="es-AR" dirty="0"/>
              <a:t>Los límites perimetrales de los conjuntos inmobiliarios y el control de acceso pueden materializarse mediante cerramientos en la forma en que las reglamentaciones locales, provinciales o municipales establecen, en función de aspectos urbanísticos y de seguridad.</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1756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4" y="392575"/>
            <a:ext cx="5747299" cy="766200"/>
          </a:xfrm>
          <a:prstGeom prst="rect">
            <a:avLst/>
          </a:prstGeom>
        </p:spPr>
        <p:txBody>
          <a:bodyPr lIns="91425" tIns="91425" rIns="91425" bIns="91425" anchor="ctr" anchorCtr="0">
            <a:noAutofit/>
          </a:bodyPr>
          <a:lstStyle/>
          <a:p>
            <a:pPr lvl="0"/>
            <a:r>
              <a:rPr lang="es-AR" dirty="0"/>
              <a:t>LIMITACIONES Y RESTRICCIONES REGLAMENTARIAS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sz="2000" dirty="0"/>
              <a:t>ARTICULO 2080.- Limitaciones y restricciones reglamentarias. De acuerdo a las normas administrativas aplicables, </a:t>
            </a:r>
            <a:r>
              <a:rPr lang="es-AR" sz="2000" b="1" dirty="0"/>
              <a:t>el reglamento de propiedad horizontal puede establecer limitaciones edilicias o de otra índole, crear servidumbres y restricciones a los dominios particulares, como así también fijar reglas de convivencia, todo ello en miras al beneficio de la comunidad urbanística. </a:t>
            </a:r>
            <a:r>
              <a:rPr lang="es-AR" sz="2000" dirty="0"/>
              <a:t>Toda limitación o restricción establecida por el reglamento debe ser transcripta en las escrituras traslativas del derecho real de propiedad horizontal especial. Dicho reglamento se considera parte integrante de los títulos de propiedad que se otorgan sobre las unidades funcionales que componen el conjunto inmobiliario, y se presume conocido por todo propietario sin admitir prueba en contrario.</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786027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4" y="392575"/>
            <a:ext cx="5747299" cy="766200"/>
          </a:xfrm>
          <a:prstGeom prst="rect">
            <a:avLst/>
          </a:prstGeom>
        </p:spPr>
        <p:txBody>
          <a:bodyPr lIns="91425" tIns="91425" rIns="91425" bIns="91425" anchor="ctr" anchorCtr="0">
            <a:noAutofit/>
          </a:bodyPr>
          <a:lstStyle/>
          <a:p>
            <a:pPr lvl="0"/>
            <a:r>
              <a:rPr lang="es-AR" dirty="0"/>
              <a:t>GASTOS Y CONTRIBUCIONES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sz="2000" dirty="0"/>
              <a:t>ARTÍCULO 2081.- Gastos y contribuciones. </a:t>
            </a:r>
            <a:r>
              <a:rPr lang="es-AR" sz="2000" b="1" dirty="0"/>
              <a:t>Los propietarios están obligados a pagar las expensas, gastos y erogaciones comunes para el correcto mantenimiento y funcionamiento del conjunto inmobiliario en la proporción que a tal efecto establece el reglamento de propiedad horizontal. </a:t>
            </a:r>
            <a:r>
              <a:rPr lang="es-AR" sz="2000" dirty="0"/>
              <a:t>Dicho reglamento puede determinar otras contribuciones distintas a las expensas legalmente previstas, en caso de utilización de ventajas, servicios e instalaciones comunes por familiares e invitados de los titulares.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431233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4" y="392575"/>
            <a:ext cx="5747299" cy="766200"/>
          </a:xfrm>
          <a:prstGeom prst="rect">
            <a:avLst/>
          </a:prstGeom>
        </p:spPr>
        <p:txBody>
          <a:bodyPr lIns="91425" tIns="91425" rIns="91425" bIns="91425" anchor="ctr" anchorCtr="0">
            <a:noAutofit/>
          </a:bodyPr>
          <a:lstStyle/>
          <a:p>
            <a:pPr lvl="0"/>
            <a:r>
              <a:rPr lang="es-AR" dirty="0"/>
              <a:t>CESIÓN DE LA UNIDAD</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sz="2000" dirty="0"/>
              <a:t>ARTÍCULO 2082.- Cesión de la unidad. </a:t>
            </a:r>
            <a:r>
              <a:rPr lang="es-AR" sz="2000" b="1" dirty="0"/>
              <a:t>El reglamento del conjunto inmobiliario puede establecer condiciones y pautas para el ejercicio del derecho de uso y goce de los espacios e instalaciones comunes por parte de terceros </a:t>
            </a:r>
            <a:r>
              <a:rPr lang="es-AR" sz="2000" dirty="0"/>
              <a:t>en los casos en que los titulares del dominio de las unidades particulares ceden temporariamente, en forma total o parcial, por cualquier título o derecho, real o personal, el uso y goce de su unidad funcional.</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875460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4" y="392575"/>
            <a:ext cx="5747299" cy="766200"/>
          </a:xfrm>
          <a:prstGeom prst="rect">
            <a:avLst/>
          </a:prstGeom>
        </p:spPr>
        <p:txBody>
          <a:bodyPr lIns="91425" tIns="91425" rIns="91425" bIns="91425" anchor="ctr" anchorCtr="0">
            <a:noAutofit/>
          </a:bodyPr>
          <a:lstStyle/>
          <a:p>
            <a:pPr lvl="0"/>
            <a:r>
              <a:rPr lang="es-AR" dirty="0"/>
              <a:t>REGIMEN DE INVITADOS Y ADMISIÓN DE USUARIOS NO PROPIETARIOS</a:t>
            </a:r>
            <a:endParaRPr lang="en" dirty="0"/>
          </a:p>
        </p:txBody>
      </p:sp>
      <p:sp>
        <p:nvSpPr>
          <p:cNvPr id="237" name="Shape 237"/>
          <p:cNvSpPr txBox="1">
            <a:spLocks noGrp="1"/>
          </p:cNvSpPr>
          <p:nvPr>
            <p:ph type="body" idx="1"/>
          </p:nvPr>
        </p:nvSpPr>
        <p:spPr>
          <a:xfrm>
            <a:off x="0" y="1468026"/>
            <a:ext cx="8820150" cy="3566197"/>
          </a:xfrm>
          <a:prstGeom prst="rect">
            <a:avLst/>
          </a:prstGeom>
        </p:spPr>
        <p:txBody>
          <a:bodyPr lIns="91425" tIns="91425" rIns="91425" bIns="91425" anchor="ctr" anchorCtr="0">
            <a:noAutofit/>
          </a:bodyPr>
          <a:lstStyle/>
          <a:p>
            <a:pPr marL="228600" lvl="0" algn="just">
              <a:buNone/>
            </a:pPr>
            <a:r>
              <a:rPr lang="es-AR" sz="1800" dirty="0"/>
              <a:t>ARTÍCULO 2083.- Régimen de invitados y admisión de usuarios no propietarios. </a:t>
            </a:r>
            <a:r>
              <a:rPr lang="es-AR" sz="1800" b="1" dirty="0"/>
              <a:t>El reglamento puede establecer la extensión del uso y goce de los espacios e instalaciones comunes a aquellas personas que integran el grupo familiar del propietario de la unidad funcional y prever un régimen de invitados y admisión de usuarios no propietarios de dichos bienes</a:t>
            </a:r>
            <a:r>
              <a:rPr lang="es-AR" sz="1800" dirty="0"/>
              <a:t>, con las características y bajo las condiciones que, a tal efecto, dicte el consorcio de propietarios.</a:t>
            </a:r>
          </a:p>
          <a:p>
            <a:pPr marL="228600" lvl="0" algn="just">
              <a:buNone/>
            </a:pPr>
            <a:r>
              <a:rPr lang="es-AR" sz="1800" dirty="0"/>
              <a:t>El </a:t>
            </a:r>
            <a:r>
              <a:rPr lang="es-AR" sz="1800" b="1" dirty="0"/>
              <a:t>uso de los bienes comunes del complejo por terceras personas</a:t>
            </a:r>
            <a:r>
              <a:rPr lang="es-AR" sz="1800" dirty="0"/>
              <a:t> puede ser pleno, parcial o limitado, temporario o permanente, es siempre personal y no susceptible de cesión ni transmisión total o parcial, permanente o transitoria, por actos entre vivos ni mortis causa. </a:t>
            </a:r>
            <a:r>
              <a:rPr lang="es-AR" sz="1800" b="1" dirty="0"/>
              <a:t>Los no propietarios quedan obligados al pago de las contribuciones y aranceles que a tal efecto determine la normativa interna del conjunto inmobiliario.</a:t>
            </a:r>
          </a:p>
          <a:p>
            <a:pPr marL="228600" lvl="0" algn="just">
              <a:buNone/>
            </a:pPr>
            <a:endParaRPr lang="es-AR" sz="2000" dirty="0"/>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885428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SERVIDUMBRES Y OTROS DERECHOS REALES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2084.- Servidumbres y otros derechos reales. Con arreglo a lo que dispongan las normas administrativas aplicables, </a:t>
            </a:r>
            <a:r>
              <a:rPr lang="es-AR" b="1" dirty="0"/>
              <a:t>pueden establecerse servidumbres u otros derechos reales de los conjuntos </a:t>
            </a:r>
            <a:r>
              <a:rPr lang="es-AR" dirty="0"/>
              <a:t>inmobiliarios entre sí o con terceros conjuntos, a fin de permitir un mejor aprovechamiento de los espacios e instalaciones comunes. </a:t>
            </a:r>
            <a:r>
              <a:rPr lang="es-AR" b="1" dirty="0"/>
              <a:t>Estas decisiones conforman modificación del reglamento y deben decidirse con la mayoría propia de tal reforma, según la prevea el reglamento.</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4027330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TRANSMISIÓN DE UNIDADES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2085.- Transmisión de unidades. </a:t>
            </a:r>
            <a:r>
              <a:rPr lang="es-AR" b="1" dirty="0"/>
              <a:t>El reglamento de propiedad horizontal puede prever limitaciones pero no impedir la libre transmisión y consiguiente adquisición de unidades funcionales dentro del conjunto inmobiliario, pudiendo establecer un derecho de preferencia en la adquisición a favor del consorcio de propietarios o del resto de propietarios de las unidades privativas.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07552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SANCIONES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2086.- Sanciones. </a:t>
            </a:r>
            <a:r>
              <a:rPr lang="es-AR" b="1" dirty="0"/>
              <a:t>Ante conductas graves o reiteradas de los titulares de las unidades funcionales violatorias del reglamento de propiedad horizontal, el consorcio de propietarios puede aplicar las sanciones previstas en ese instrumento.</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647745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NORMATIVA PROVINCIAL Y/O MUNICIPAL</a:t>
            </a:r>
            <a:endParaRPr lang="en" dirty="0"/>
          </a:p>
        </p:txBody>
      </p:sp>
      <p:sp>
        <p:nvSpPr>
          <p:cNvPr id="237" name="Shape 237"/>
          <p:cNvSpPr txBox="1">
            <a:spLocks noGrp="1"/>
          </p:cNvSpPr>
          <p:nvPr>
            <p:ph type="body" idx="1"/>
          </p:nvPr>
        </p:nvSpPr>
        <p:spPr>
          <a:xfrm>
            <a:off x="-160775" y="1327350"/>
            <a:ext cx="9224387" cy="3145500"/>
          </a:xfrm>
          <a:prstGeom prst="rect">
            <a:avLst/>
          </a:prstGeom>
        </p:spPr>
        <p:txBody>
          <a:bodyPr lIns="91425" tIns="91425" rIns="91425" bIns="91425" anchor="ctr" anchorCtr="0">
            <a:noAutofit/>
          </a:bodyPr>
          <a:lstStyle/>
          <a:p>
            <a:pPr marL="228600" lvl="0" algn="just">
              <a:buNone/>
            </a:pPr>
            <a:r>
              <a:rPr lang="es-AR" sz="2000" dirty="0"/>
              <a:t>Antes, sin un ordenamiento nacional que regulara el régimen jurídico de estas urbanizaciones, las provincias, en ejercicio del poder de policía urbanística que les asiste, han ido legislando a fin de brindar un marco legal a estos complejos que crecen día a día, ya que están comprometidos tanto los intereses públicos -especialmente los de la comunidad donde aquellos se asientan- como los de los particulares que adquieren derechos a su respecto (MARIANI DE VIDAL, MARINA y ABELLA, ADRIANA, Clubes de campo y barrios cerrados. Cerramiento y vías de circulación internas, La Ley, 2005-E, 1082).</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77988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rtl="0">
              <a:spcBef>
                <a:spcPts val="0"/>
              </a:spcBef>
              <a:buNone/>
            </a:pPr>
            <a:r>
              <a:rPr lang="en" dirty="0"/>
              <a:t>CONJUNTOS INMOBILIARIOS</a:t>
            </a:r>
          </a:p>
        </p:txBody>
      </p:sp>
      <p:sp>
        <p:nvSpPr>
          <p:cNvPr id="191" name="Shape 191"/>
          <p:cNvSpPr txBox="1">
            <a:spLocks noGrp="1"/>
          </p:cNvSpPr>
          <p:nvPr>
            <p:ph type="body" idx="2"/>
          </p:nvPr>
        </p:nvSpPr>
        <p:spPr>
          <a:xfrm>
            <a:off x="814275" y="4498427"/>
            <a:ext cx="5168400" cy="614997"/>
          </a:xfrm>
          <a:prstGeom prst="rect">
            <a:avLst/>
          </a:prstGeom>
        </p:spPr>
        <p:txBody>
          <a:bodyPr lIns="91425" tIns="91425" rIns="91425" bIns="91425" anchor="t" anchorCtr="0">
            <a:noAutofit/>
          </a:bodyPr>
          <a:lstStyle/>
          <a:p>
            <a:pPr lvl="0" rtl="0">
              <a:spcBef>
                <a:spcPts val="0"/>
              </a:spcBef>
              <a:spcAft>
                <a:spcPts val="0"/>
              </a:spcAft>
              <a:buClr>
                <a:schemeClr val="dk1"/>
              </a:buClr>
              <a:buSzPct val="110000"/>
              <a:buFont typeface="Arial"/>
              <a:buNone/>
            </a:pPr>
            <a:endParaRPr sz="1000" i="1" dirty="0">
              <a:solidFill>
                <a:srgbClr val="3F5378"/>
              </a:solidFill>
            </a:endParaRPr>
          </a:p>
          <a:p>
            <a:pPr lvl="0" rtl="0">
              <a:spcBef>
                <a:spcPts val="0"/>
              </a:spcBef>
              <a:spcAft>
                <a:spcPts val="0"/>
              </a:spcAft>
              <a:buNone/>
            </a:pPr>
            <a:endParaRPr sz="1000" i="1" dirty="0">
              <a:solidFill>
                <a:srgbClr val="3F5378"/>
              </a:solidFill>
            </a:endParaRPr>
          </a:p>
        </p:txBody>
      </p:sp>
      <p:sp>
        <p:nvSpPr>
          <p:cNvPr id="193" name="Shape 193"/>
          <p:cNvSpPr txBox="1">
            <a:spLocks noGrp="1"/>
          </p:cNvSpPr>
          <p:nvPr>
            <p:ph type="body" idx="1"/>
          </p:nvPr>
        </p:nvSpPr>
        <p:spPr>
          <a:xfrm>
            <a:off x="2119200" y="1950651"/>
            <a:ext cx="4891200" cy="1755900"/>
          </a:xfrm>
          <a:prstGeom prst="rect">
            <a:avLst/>
          </a:prstGeom>
        </p:spPr>
        <p:txBody>
          <a:bodyPr lIns="91425" tIns="91425" rIns="91425" bIns="91425" anchor="t" anchorCtr="0">
            <a:noAutofit/>
          </a:bodyPr>
          <a:lstStyle/>
          <a:p>
            <a:pPr lvl="0" algn="ctr" rtl="0">
              <a:spcBef>
                <a:spcPts val="0"/>
              </a:spcBef>
              <a:spcAft>
                <a:spcPts val="0"/>
              </a:spcAft>
              <a:buClr>
                <a:schemeClr val="dk1"/>
              </a:buClr>
              <a:buSzPct val="91666"/>
              <a:buFont typeface="Arial"/>
              <a:buNone/>
            </a:pPr>
            <a:r>
              <a:rPr lang="en" b="1" dirty="0">
                <a:solidFill>
                  <a:srgbClr val="FF9800"/>
                </a:solidFill>
              </a:rPr>
              <a:t>NUEVO DERECHO REAL TIPIFICADO</a:t>
            </a:r>
          </a:p>
          <a:p>
            <a:pPr lvl="0" algn="ctr" rtl="0">
              <a:spcBef>
                <a:spcPts val="0"/>
              </a:spcBef>
              <a:spcAft>
                <a:spcPts val="0"/>
              </a:spcAft>
              <a:buClr>
                <a:schemeClr val="dk1"/>
              </a:buClr>
              <a:buSzPct val="91666"/>
              <a:buFont typeface="Arial"/>
              <a:buNone/>
            </a:pPr>
            <a:r>
              <a:rPr lang="en" dirty="0"/>
              <a:t>Libro Cuarto</a:t>
            </a:r>
          </a:p>
          <a:p>
            <a:pPr lvl="0" algn="ctr" rtl="0">
              <a:spcBef>
                <a:spcPts val="0"/>
              </a:spcBef>
              <a:spcAft>
                <a:spcPts val="0"/>
              </a:spcAft>
              <a:buClr>
                <a:schemeClr val="dk1"/>
              </a:buClr>
              <a:buSzPct val="91666"/>
              <a:buFont typeface="Arial"/>
              <a:buNone/>
            </a:pPr>
            <a:r>
              <a:rPr lang="en" dirty="0"/>
              <a:t>Título VI</a:t>
            </a:r>
          </a:p>
          <a:p>
            <a:pPr lvl="0" algn="ctr" rtl="0">
              <a:spcBef>
                <a:spcPts val="0"/>
              </a:spcBef>
              <a:spcAft>
                <a:spcPts val="0"/>
              </a:spcAft>
              <a:buClr>
                <a:schemeClr val="dk1"/>
              </a:buClr>
              <a:buSzPct val="91666"/>
              <a:buFont typeface="Arial"/>
              <a:buNone/>
            </a:pPr>
            <a:r>
              <a:rPr lang="en" dirty="0"/>
              <a:t>Capítulo1</a:t>
            </a:r>
          </a:p>
          <a:p>
            <a:pPr lvl="0" algn="ctr" rtl="0">
              <a:spcBef>
                <a:spcPts val="0"/>
              </a:spcBef>
              <a:spcAft>
                <a:spcPts val="0"/>
              </a:spcAft>
              <a:buClr>
                <a:schemeClr val="dk1"/>
              </a:buClr>
              <a:buSzPct val="91666"/>
              <a:buFont typeface="Arial"/>
              <a:buNone/>
            </a:pPr>
            <a:r>
              <a:rPr lang="en" dirty="0"/>
              <a:t>Código Civil y Comercial de la Nación</a:t>
            </a:r>
          </a:p>
          <a:p>
            <a:pPr lvl="0" algn="ctr" rtl="0">
              <a:spcBef>
                <a:spcPts val="0"/>
              </a:spcBef>
              <a:spcAft>
                <a:spcPts val="0"/>
              </a:spcAft>
              <a:buClr>
                <a:schemeClr val="dk1"/>
              </a:buClr>
              <a:buSzPct val="91666"/>
              <a:buFont typeface="Arial"/>
              <a:buNone/>
            </a:pPr>
            <a:r>
              <a:rPr lang="en" dirty="0"/>
              <a:t>Arts. 2073 a 2086</a:t>
            </a:r>
          </a:p>
        </p:txBody>
      </p:sp>
      <p:grpSp>
        <p:nvGrpSpPr>
          <p:cNvPr id="194" name="Shape 194"/>
          <p:cNvGrpSpPr/>
          <p:nvPr/>
        </p:nvGrpSpPr>
        <p:grpSpPr>
          <a:xfrm>
            <a:off x="293682" y="574116"/>
            <a:ext cx="309041" cy="403122"/>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613053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NORMATIVA PROVINCIAL Y/O MUNICIPAL</a:t>
            </a:r>
            <a:endParaRPr lang="en" dirty="0"/>
          </a:p>
        </p:txBody>
      </p:sp>
      <p:sp>
        <p:nvSpPr>
          <p:cNvPr id="237" name="Shape 237"/>
          <p:cNvSpPr txBox="1">
            <a:spLocks noGrp="1"/>
          </p:cNvSpPr>
          <p:nvPr>
            <p:ph type="body" idx="1"/>
          </p:nvPr>
        </p:nvSpPr>
        <p:spPr>
          <a:xfrm>
            <a:off x="-160775" y="1327349"/>
            <a:ext cx="9224387" cy="3395375"/>
          </a:xfrm>
          <a:prstGeom prst="rect">
            <a:avLst/>
          </a:prstGeom>
        </p:spPr>
        <p:txBody>
          <a:bodyPr lIns="91425" tIns="91425" rIns="91425" bIns="91425" anchor="ctr" anchorCtr="0">
            <a:noAutofit/>
          </a:bodyPr>
          <a:lstStyle/>
          <a:p>
            <a:pPr marL="228600" lvl="0" algn="just">
              <a:buNone/>
            </a:pPr>
            <a:r>
              <a:rPr lang="es-AR" sz="1600" dirty="0"/>
              <a:t>En provincia de Buenos Aires: ley 8912/77 (de Ordenamiento territorial y uso del suelo, art. 64); decreto reglamentario 9404/1986, que se ocupa específicamente de los llamados "clubes de campo"; decreto 27/1998 referido a los llamados "barrios cerrados"; decreto 974/2004 dirigido especialmente a las urbanizaciones privadas que adoptaron o adopten en el futuro la forma de clubes de campo o de barrios cerrados, subdivididos bajo el régimen de la Ley 13.512 de Propiedad Horizontal, sin perjuicio de que se admita su aplicación al resto de las unidades afectadas a él, toda vez que ello sea legalmente posible; disposición 349/2005, de la Dirección Provincial de Catastro Territorial; decreto 1727/2002, por el que se les transfiere a las Municipalidades la facultad de aprobar urbanizaciones comprensivas de clubes de campo y barrios cerrados, y crea el Registro Provincial de Urbanizaciones Cerradas, donde se deben inscribir los clubes de campo y los barrios cerrados que hayan obtenido la Convalidación Técnica Final (Factibilidad), requiriéndose esta inscripción como requisito previo indispensable para proceder a la comercialización de las unidades que compongan cada emprendimiento (para ampliar ver CAUSSE, JORGE y PÉREZ CLOUET, MARÍA JOSÉ, "Registro Provincial de Urbanizaciones Cerradas. Resolución 194/03 del Ministro de Gobierno de la Provincia de Buenos Aires", en LLBA, 2004, p. 465).</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898530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NORMATIVA PROVINCIAL Y/O MUNICIPAL</a:t>
            </a:r>
            <a:endParaRPr lang="en" dirty="0"/>
          </a:p>
        </p:txBody>
      </p:sp>
      <p:sp>
        <p:nvSpPr>
          <p:cNvPr id="237" name="Shape 237"/>
          <p:cNvSpPr txBox="1">
            <a:spLocks noGrp="1"/>
          </p:cNvSpPr>
          <p:nvPr>
            <p:ph type="body" idx="1"/>
          </p:nvPr>
        </p:nvSpPr>
        <p:spPr>
          <a:xfrm>
            <a:off x="-160775" y="1327349"/>
            <a:ext cx="9224387" cy="3395375"/>
          </a:xfrm>
          <a:prstGeom prst="rect">
            <a:avLst/>
          </a:prstGeom>
        </p:spPr>
        <p:txBody>
          <a:bodyPr lIns="91425" tIns="91425" rIns="91425" bIns="91425" anchor="ctr" anchorCtr="0">
            <a:noAutofit/>
          </a:bodyPr>
          <a:lstStyle/>
          <a:p>
            <a:pPr marL="228600" lvl="0" algn="just">
              <a:buNone/>
            </a:pPr>
            <a:r>
              <a:rPr lang="es-AR" sz="1600" dirty="0"/>
              <a:t>El Decreto 2489/1963, Provincia de Buenos Aires, ha sido utilizado en este ámbito como paliativo de este último inconveniente, porque autorizaba la inscripción de títulos de constitución, transferencia, modificación o extinción de derechos reales comprendidos en el régimen de la otrora ley 13.512, tanto si se trataba de edificios construidos como de edificios a construir o en construcción. Similar solución trae el art. 119, decreto 2080/1980. Ver CAUSSE, JORGE, Urbanizaciones privadas: barrios cerrados. Régimen legal en la Provincia de Buenos Aires, Bs. As., Ad- Hoc, 1998; ACQUARONE, M., "Las nuevas urbanizaciones y aspectos del tiempo compartido", en J.A. Revista, 30/12/1998, p. 57 y ORELLE, JOSÉ, Situación jurídica de las unidades proyectadas o en construcción de un edificio dividido en propiedad horizontal, VIII Convención del Colegio de Escribanos de la Capital Federal. Empero, en la práctica </a:t>
            </a:r>
            <a:r>
              <a:rPr lang="es-AR" sz="1600" dirty="0" err="1"/>
              <a:t>negocial</a:t>
            </a:r>
            <a:r>
              <a:rPr lang="es-AR" sz="1600" dirty="0"/>
              <a:t> y a pesar de las objeciones técnicas de las que es pasible, la regulación ha funcionado sin demasiados inconvenientes, produciéndose a su cobijo inclusive la inscripción de los correspondientes títulos en el Registro de la Propiedad Inmueble.</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191266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4" y="2871148"/>
            <a:ext cx="4733841" cy="1159800"/>
          </a:xfrm>
          <a:prstGeom prst="rect">
            <a:avLst/>
          </a:prstGeom>
        </p:spPr>
        <p:txBody>
          <a:bodyPr lIns="91425" tIns="91425" rIns="91425" bIns="91425" anchor="b" anchorCtr="0">
            <a:noAutofit/>
          </a:bodyPr>
          <a:lstStyle/>
          <a:p>
            <a:pPr lvl="0" rtl="0">
              <a:spcBef>
                <a:spcPts val="0"/>
              </a:spcBef>
              <a:buNone/>
            </a:pPr>
            <a:r>
              <a:rPr lang="en" dirty="0"/>
              <a:t>EXPENSAS</a:t>
            </a:r>
          </a:p>
        </p:txBody>
      </p:sp>
      <p:sp>
        <p:nvSpPr>
          <p:cNvPr id="222" name="Shape 222"/>
          <p:cNvSpPr txBox="1">
            <a:spLocks noGrp="1"/>
          </p:cNvSpPr>
          <p:nvPr>
            <p:ph type="subTitle" idx="1"/>
          </p:nvPr>
        </p:nvSpPr>
        <p:spPr>
          <a:xfrm>
            <a:off x="463525" y="3975448"/>
            <a:ext cx="4094400" cy="784800"/>
          </a:xfrm>
          <a:prstGeom prst="rect">
            <a:avLst/>
          </a:prstGeom>
        </p:spPr>
        <p:txBody>
          <a:bodyPr lIns="91425" tIns="91425" rIns="91425" bIns="91425" anchor="t" anchorCtr="0">
            <a:noAutofit/>
          </a:bodyPr>
          <a:lstStyle/>
          <a:p>
            <a:pPr lvl="0" rtl="0">
              <a:spcBef>
                <a:spcPts val="0"/>
              </a:spcBef>
              <a:buNone/>
            </a:pPr>
            <a:r>
              <a:rPr lang="es-AR" dirty="0"/>
              <a:t>Dr</a:t>
            </a:r>
            <a:r>
              <a:rPr lang="en" dirty="0"/>
              <a:t>. Sebastian A. Areitio </a:t>
            </a:r>
          </a:p>
          <a:p>
            <a:pPr lvl="0" rtl="0">
              <a:spcBef>
                <a:spcPts val="0"/>
              </a:spcBef>
              <a:buNone/>
            </a:pPr>
            <a:r>
              <a:rPr lang="en" dirty="0"/>
              <a:t>Dra. Patricia A. Fittipaldi</a:t>
            </a:r>
          </a:p>
        </p:txBody>
      </p:sp>
      <p:sp>
        <p:nvSpPr>
          <p:cNvPr id="224" name="Shape 224"/>
          <p:cNvSpPr txBox="1"/>
          <p:nvPr/>
        </p:nvSpPr>
        <p:spPr>
          <a:xfrm>
            <a:off x="463525" y="0"/>
            <a:ext cx="2181600" cy="3136200"/>
          </a:xfrm>
          <a:prstGeom prst="rect">
            <a:avLst/>
          </a:prstGeom>
          <a:noFill/>
          <a:ln>
            <a:noFill/>
          </a:ln>
        </p:spPr>
        <p:txBody>
          <a:bodyPr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2</a:t>
            </a:r>
          </a:p>
        </p:txBody>
      </p:sp>
    </p:spTree>
    <p:extLst>
      <p:ext uri="{BB962C8B-B14F-4D97-AF65-F5344CB8AC3E}">
        <p14:creationId xmlns:p14="http://schemas.microsoft.com/office/powerpoint/2010/main" val="4009891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rtl="0">
              <a:spcBef>
                <a:spcPts val="0"/>
              </a:spcBef>
              <a:buNone/>
            </a:pPr>
            <a:r>
              <a:rPr lang="en" dirty="0"/>
              <a:t>EXPENSAS</a:t>
            </a:r>
          </a:p>
        </p:txBody>
      </p:sp>
      <p:sp>
        <p:nvSpPr>
          <p:cNvPr id="190" name="Shape 190"/>
          <p:cNvSpPr txBox="1">
            <a:spLocks noGrp="1"/>
          </p:cNvSpPr>
          <p:nvPr>
            <p:ph type="body" idx="2"/>
          </p:nvPr>
        </p:nvSpPr>
        <p:spPr>
          <a:xfrm>
            <a:off x="4119725" y="1744425"/>
            <a:ext cx="4230744" cy="1755900"/>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n" sz="1200" b="1" dirty="0">
                <a:solidFill>
                  <a:srgbClr val="FF9800"/>
                </a:solidFill>
              </a:rPr>
              <a:t>PARTE PROCESAL</a:t>
            </a:r>
          </a:p>
          <a:p>
            <a:pPr lvl="0" rtl="0">
              <a:spcBef>
                <a:spcPts val="0"/>
              </a:spcBef>
              <a:spcAft>
                <a:spcPts val="0"/>
              </a:spcAft>
              <a:buClr>
                <a:schemeClr val="dk1"/>
              </a:buClr>
              <a:buSzPct val="91666"/>
              <a:buFont typeface="Arial"/>
              <a:buNone/>
            </a:pPr>
            <a:r>
              <a:rPr lang="en" sz="1200" dirty="0"/>
              <a:t>Titulo ejecutivo (Cod. Prcesal CABA y Provincia de Buenos Aires)</a:t>
            </a:r>
          </a:p>
          <a:p>
            <a:pPr lvl="0" rtl="0">
              <a:spcBef>
                <a:spcPts val="0"/>
              </a:spcBef>
              <a:spcAft>
                <a:spcPts val="0"/>
              </a:spcAft>
              <a:buClr>
                <a:schemeClr val="dk1"/>
              </a:buClr>
              <a:buSzPct val="91666"/>
              <a:buFont typeface="Arial"/>
              <a:buNone/>
            </a:pPr>
            <a:r>
              <a:rPr lang="en" sz="1200" dirty="0"/>
              <a:t>Certificado de deuda</a:t>
            </a:r>
          </a:p>
          <a:p>
            <a:pPr lvl="0" rtl="0">
              <a:spcBef>
                <a:spcPts val="0"/>
              </a:spcBef>
              <a:spcAft>
                <a:spcPts val="0"/>
              </a:spcAft>
              <a:buClr>
                <a:schemeClr val="dk1"/>
              </a:buClr>
              <a:buSzPct val="91666"/>
              <a:buFont typeface="Arial"/>
              <a:buNone/>
            </a:pPr>
            <a:r>
              <a:rPr lang="en" sz="1200" dirty="0"/>
              <a:t>Prescripcion</a:t>
            </a:r>
          </a:p>
          <a:p>
            <a:pPr lvl="0" rtl="0">
              <a:spcBef>
                <a:spcPts val="0"/>
              </a:spcBef>
              <a:spcAft>
                <a:spcPts val="0"/>
              </a:spcAft>
              <a:buClr>
                <a:schemeClr val="dk1"/>
              </a:buClr>
              <a:buSzPct val="91666"/>
              <a:buFont typeface="Arial"/>
              <a:buNone/>
            </a:pPr>
            <a:r>
              <a:rPr lang="en" sz="1200" dirty="0"/>
              <a:t>Defensas</a:t>
            </a:r>
          </a:p>
          <a:p>
            <a:pPr lvl="0" rtl="0">
              <a:spcBef>
                <a:spcPts val="0"/>
              </a:spcBef>
              <a:spcAft>
                <a:spcPts val="0"/>
              </a:spcAft>
              <a:buClr>
                <a:schemeClr val="dk1"/>
              </a:buClr>
              <a:buSzPct val="91666"/>
              <a:buFont typeface="Arial"/>
              <a:buNone/>
            </a:pPr>
            <a:r>
              <a:rPr lang="en" sz="1200" dirty="0"/>
              <a:t>Fallos</a:t>
            </a:r>
          </a:p>
          <a:p>
            <a:pPr lvl="0" rtl="0">
              <a:spcBef>
                <a:spcPts val="0"/>
              </a:spcBef>
              <a:buNone/>
            </a:pPr>
            <a:endParaRPr sz="1200" b="1" dirty="0"/>
          </a:p>
        </p:txBody>
      </p:sp>
      <p:sp>
        <p:nvSpPr>
          <p:cNvPr id="191" name="Shape 191"/>
          <p:cNvSpPr txBox="1">
            <a:spLocks noGrp="1"/>
          </p:cNvSpPr>
          <p:nvPr>
            <p:ph type="body" idx="2"/>
          </p:nvPr>
        </p:nvSpPr>
        <p:spPr>
          <a:xfrm>
            <a:off x="814275" y="4498427"/>
            <a:ext cx="5168400" cy="614997"/>
          </a:xfrm>
          <a:prstGeom prst="rect">
            <a:avLst/>
          </a:prstGeom>
        </p:spPr>
        <p:txBody>
          <a:bodyPr lIns="91425" tIns="91425" rIns="91425" bIns="91425" anchor="t" anchorCtr="0">
            <a:noAutofit/>
          </a:bodyPr>
          <a:lstStyle/>
          <a:p>
            <a:pPr lvl="0" rtl="0">
              <a:spcBef>
                <a:spcPts val="0"/>
              </a:spcBef>
              <a:spcAft>
                <a:spcPts val="0"/>
              </a:spcAft>
              <a:buNone/>
            </a:pPr>
            <a:r>
              <a:rPr lang="en" sz="1000" b="1" i="1" dirty="0">
                <a:solidFill>
                  <a:srgbClr val="3F5378"/>
                </a:solidFill>
              </a:rPr>
              <a:t>Todo el material y/o mas informacion se podra descargar de </a:t>
            </a:r>
            <a:r>
              <a:rPr lang="en" sz="1000" b="1" i="1" u="sng" dirty="0">
                <a:solidFill>
                  <a:srgbClr val="3F5378"/>
                </a:solidFill>
                <a:hlinkClick r:id="rId3"/>
              </a:rPr>
              <a:t>www.forodeabogadosph.com.ar</a:t>
            </a:r>
          </a:p>
          <a:p>
            <a:pPr lvl="0" rtl="0">
              <a:spcBef>
                <a:spcPts val="0"/>
              </a:spcBef>
              <a:spcAft>
                <a:spcPts val="0"/>
              </a:spcAft>
              <a:buClr>
                <a:schemeClr val="dk1"/>
              </a:buClr>
              <a:buSzPct val="110000"/>
              <a:buFont typeface="Arial"/>
              <a:buNone/>
            </a:pPr>
            <a:endParaRPr sz="1000" i="1" dirty="0">
              <a:solidFill>
                <a:srgbClr val="3F5378"/>
              </a:solidFill>
            </a:endParaRPr>
          </a:p>
          <a:p>
            <a:pPr lvl="0" rtl="0">
              <a:spcBef>
                <a:spcPts val="0"/>
              </a:spcBef>
              <a:spcAft>
                <a:spcPts val="0"/>
              </a:spcAft>
              <a:buNone/>
            </a:pPr>
            <a:endParaRPr sz="1000" i="1" dirty="0">
              <a:solidFill>
                <a:srgbClr val="3F5378"/>
              </a:solidFill>
            </a:endParaRPr>
          </a:p>
        </p:txBody>
      </p:sp>
      <p:sp>
        <p:nvSpPr>
          <p:cNvPr id="193" name="Shape 193"/>
          <p:cNvSpPr txBox="1">
            <a:spLocks noGrp="1"/>
          </p:cNvSpPr>
          <p:nvPr>
            <p:ph type="body" idx="1"/>
          </p:nvPr>
        </p:nvSpPr>
        <p:spPr>
          <a:xfrm>
            <a:off x="814275" y="1744425"/>
            <a:ext cx="3084300" cy="1755900"/>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n" sz="1200" b="1" dirty="0">
                <a:solidFill>
                  <a:srgbClr val="FF9800"/>
                </a:solidFill>
              </a:rPr>
              <a:t>PARTE TEORICA</a:t>
            </a:r>
          </a:p>
          <a:p>
            <a:pPr lvl="0" rtl="0">
              <a:spcBef>
                <a:spcPts val="0"/>
              </a:spcBef>
              <a:spcAft>
                <a:spcPts val="0"/>
              </a:spcAft>
              <a:buClr>
                <a:schemeClr val="dk1"/>
              </a:buClr>
              <a:buSzPct val="91666"/>
              <a:buFont typeface="Arial"/>
              <a:buNone/>
            </a:pPr>
            <a:r>
              <a:rPr lang="en" sz="1200" dirty="0"/>
              <a:t>Concepto</a:t>
            </a:r>
          </a:p>
          <a:p>
            <a:pPr lvl="0" rtl="0">
              <a:spcBef>
                <a:spcPts val="0"/>
              </a:spcBef>
              <a:spcAft>
                <a:spcPts val="0"/>
              </a:spcAft>
              <a:buClr>
                <a:schemeClr val="dk1"/>
              </a:buClr>
              <a:buSzPct val="91666"/>
              <a:buFont typeface="Arial"/>
              <a:buNone/>
            </a:pPr>
            <a:r>
              <a:rPr lang="en" sz="1200" dirty="0"/>
              <a:t>Clases</a:t>
            </a:r>
          </a:p>
          <a:p>
            <a:pPr lvl="0" rtl="0">
              <a:spcBef>
                <a:spcPts val="0"/>
              </a:spcBef>
              <a:spcAft>
                <a:spcPts val="0"/>
              </a:spcAft>
              <a:buClr>
                <a:schemeClr val="dk1"/>
              </a:buClr>
              <a:buSzPct val="91666"/>
              <a:buFont typeface="Arial"/>
              <a:buNone/>
            </a:pPr>
            <a:r>
              <a:rPr lang="en" sz="1200" dirty="0"/>
              <a:t>Obligados al pago</a:t>
            </a:r>
          </a:p>
          <a:p>
            <a:pPr lvl="0" rtl="0">
              <a:spcBef>
                <a:spcPts val="0"/>
              </a:spcBef>
              <a:spcAft>
                <a:spcPts val="0"/>
              </a:spcAft>
              <a:buClr>
                <a:schemeClr val="dk1"/>
              </a:buClr>
              <a:buSzPct val="91666"/>
              <a:buFont typeface="Arial"/>
              <a:buNone/>
            </a:pPr>
            <a:r>
              <a:rPr lang="en" sz="1200" dirty="0"/>
              <a:t>Como se calculan</a:t>
            </a:r>
          </a:p>
          <a:p>
            <a:pPr lvl="0" rtl="0">
              <a:spcBef>
                <a:spcPts val="0"/>
              </a:spcBef>
              <a:spcAft>
                <a:spcPts val="0"/>
              </a:spcAft>
              <a:buClr>
                <a:schemeClr val="dk1"/>
              </a:buClr>
              <a:buSzPct val="91666"/>
              <a:buFont typeface="Arial"/>
              <a:buNone/>
            </a:pPr>
            <a:r>
              <a:rPr lang="en" sz="1200" dirty="0"/>
              <a:t>Quien las cobra</a:t>
            </a:r>
          </a:p>
          <a:p>
            <a:pPr lvl="0" rtl="0">
              <a:spcBef>
                <a:spcPts val="0"/>
              </a:spcBef>
              <a:spcAft>
                <a:spcPts val="0"/>
              </a:spcAft>
              <a:buClr>
                <a:schemeClr val="dk1"/>
              </a:buClr>
              <a:buSzPct val="91666"/>
              <a:buFont typeface="Arial"/>
              <a:buNone/>
            </a:pPr>
            <a:endParaRPr sz="1200" dirty="0"/>
          </a:p>
          <a:p>
            <a:pPr lvl="0">
              <a:spcBef>
                <a:spcPts val="0"/>
              </a:spcBef>
              <a:buNone/>
            </a:pPr>
            <a:endParaRPr dirty="0"/>
          </a:p>
        </p:txBody>
      </p:sp>
      <p:grpSp>
        <p:nvGrpSpPr>
          <p:cNvPr id="194" name="Shape 194"/>
          <p:cNvGrpSpPr/>
          <p:nvPr/>
        </p:nvGrpSpPr>
        <p:grpSpPr>
          <a:xfrm>
            <a:off x="293682" y="574116"/>
            <a:ext cx="309041" cy="403122"/>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idx="4294967295"/>
          </p:nvPr>
        </p:nvSpPr>
        <p:spPr>
          <a:xfrm>
            <a:off x="685800" y="2269150"/>
            <a:ext cx="5567700" cy="1159800"/>
          </a:xfrm>
          <a:prstGeom prst="rect">
            <a:avLst/>
          </a:prstGeom>
        </p:spPr>
        <p:txBody>
          <a:bodyPr lIns="91425" tIns="91425" rIns="91425" bIns="91425" anchor="ctr" anchorCtr="0">
            <a:noAutofit/>
          </a:bodyPr>
          <a:lstStyle/>
          <a:p>
            <a:pPr lvl="0" rtl="0">
              <a:spcBef>
                <a:spcPts val="0"/>
              </a:spcBef>
              <a:buNone/>
            </a:pPr>
            <a:r>
              <a:rPr lang="en" sz="7200" dirty="0">
                <a:solidFill>
                  <a:srgbClr val="FF9800"/>
                </a:solidFill>
              </a:rPr>
              <a:t>EXPENSAS</a:t>
            </a:r>
          </a:p>
        </p:txBody>
      </p:sp>
      <p:sp>
        <p:nvSpPr>
          <p:cNvPr id="249" name="Shape 249"/>
          <p:cNvSpPr txBox="1">
            <a:spLocks noGrp="1"/>
          </p:cNvSpPr>
          <p:nvPr>
            <p:ph type="subTitle" idx="4294967295"/>
          </p:nvPr>
        </p:nvSpPr>
        <p:spPr>
          <a:xfrm>
            <a:off x="685800" y="3411551"/>
            <a:ext cx="5567700" cy="784800"/>
          </a:xfrm>
          <a:prstGeom prst="rect">
            <a:avLst/>
          </a:prstGeom>
        </p:spPr>
        <p:txBody>
          <a:bodyPr lIns="91425" tIns="91425" rIns="91425" bIns="91425" anchor="ctr" anchorCtr="0">
            <a:noAutofit/>
          </a:bodyPr>
          <a:lstStyle/>
          <a:p>
            <a:pPr lvl="0" rtl="0">
              <a:spcBef>
                <a:spcPts val="0"/>
              </a:spcBef>
              <a:buNone/>
            </a:pPr>
            <a:r>
              <a:rPr lang="en" dirty="0"/>
              <a:t>PARTE TEORICA</a:t>
            </a:r>
          </a:p>
          <a:p>
            <a:pPr lvl="0" rtl="0">
              <a:spcBef>
                <a:spcPts val="0"/>
              </a:spcBef>
              <a:buNone/>
            </a:pPr>
            <a:r>
              <a:rPr lang="en" dirty="0"/>
              <a:t>Dr. Sebastian A. Areitio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UNA OBLIGACIÓN QUE NACE DE LA LEY…</a:t>
            </a:r>
            <a:endParaRPr lang="en" dirty="0"/>
          </a:p>
        </p:txBody>
      </p:sp>
      <p:sp>
        <p:nvSpPr>
          <p:cNvPr id="237" name="Shape 237"/>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marL="228600" lvl="0">
              <a:buNone/>
            </a:pPr>
            <a:r>
              <a:rPr lang="es-AR" dirty="0"/>
              <a:t>ARTICULO 2046.- Obligaciones. El propietario está obligado a:</a:t>
            </a:r>
          </a:p>
          <a:p>
            <a:pPr marL="228600" lvl="0">
              <a:buNone/>
            </a:pPr>
            <a:r>
              <a:rPr lang="es-AR" dirty="0"/>
              <a:t>c) pagar expensas comunes ordinarias y extraordinarias en la proporción de su parte indivisa;</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4" y="392575"/>
            <a:ext cx="5747299" cy="766200"/>
          </a:xfrm>
          <a:prstGeom prst="rect">
            <a:avLst/>
          </a:prstGeom>
        </p:spPr>
        <p:txBody>
          <a:bodyPr lIns="91425" tIns="91425" rIns="91425" bIns="91425" anchor="ctr" anchorCtr="0">
            <a:noAutofit/>
          </a:bodyPr>
          <a:lstStyle/>
          <a:p>
            <a:pPr lvl="0"/>
            <a:r>
              <a:rPr lang="es-AR" dirty="0"/>
              <a:t>GASTOS Y CONTRIBUCIONES </a:t>
            </a:r>
            <a:br>
              <a:rPr lang="es-AR" dirty="0"/>
            </a:br>
            <a:r>
              <a:rPr lang="es-AR" dirty="0"/>
              <a:t>(CONJUNTOS INMOBILIARIOS)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sz="2000" dirty="0"/>
              <a:t>ARTÍCULO 2081.- Gastos y contribuciones. </a:t>
            </a:r>
            <a:r>
              <a:rPr lang="es-AR" sz="2000" b="1" dirty="0"/>
              <a:t>Los propietarios están obligados a pagar las expensas, gastos y erogaciones comunes para el correcto mantenimiento y funcionamiento del conjunto inmobiliario en la proporción que a tal efecto establece el reglamento de propiedad horizontal. </a:t>
            </a:r>
            <a:r>
              <a:rPr lang="es-AR" sz="2000" dirty="0"/>
              <a:t>Dicho reglamento puede determinar otras contribuciones distintas a las expensas legalmente previstas, en caso de utilización de ventajas, servicios e instalaciones comunes por familiares e invitados de los titulares.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207550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CLASES DE EXPENSAS</a:t>
            </a:r>
            <a:endParaRPr lang="en" dirty="0"/>
          </a:p>
        </p:txBody>
      </p:sp>
      <p:sp>
        <p:nvSpPr>
          <p:cNvPr id="237" name="Shape 237"/>
          <p:cNvSpPr txBox="1">
            <a:spLocks noGrp="1"/>
          </p:cNvSpPr>
          <p:nvPr>
            <p:ph type="body" idx="1"/>
          </p:nvPr>
        </p:nvSpPr>
        <p:spPr>
          <a:xfrm>
            <a:off x="-168166" y="1327350"/>
            <a:ext cx="9273566" cy="3145500"/>
          </a:xfrm>
          <a:prstGeom prst="rect">
            <a:avLst/>
          </a:prstGeom>
        </p:spPr>
        <p:txBody>
          <a:bodyPr lIns="91425" tIns="91425" rIns="91425" bIns="91425" anchor="ctr" anchorCtr="0">
            <a:noAutofit/>
          </a:bodyPr>
          <a:lstStyle/>
          <a:p>
            <a:pPr marL="228600" lvl="0">
              <a:buNone/>
            </a:pPr>
            <a:endParaRPr lang="es-AR" dirty="0"/>
          </a:p>
          <a:p>
            <a:pPr marL="228600" lvl="0">
              <a:buNone/>
            </a:pPr>
            <a:r>
              <a:rPr lang="es-AR" dirty="0"/>
              <a:t>ARTICULO 2048.- Gastos y contribuciones. Cada propietario debe atender los gastos de conservación y reparación de su propia unidad funcional.</a:t>
            </a:r>
          </a:p>
          <a:p>
            <a:pPr marL="228600" lvl="0">
              <a:buNone/>
            </a:pPr>
            <a:r>
              <a:rPr lang="es-AR" dirty="0"/>
              <a:t>Asimismo, debe pagar las expensas comunes ordinarias de administración y reparación o sustitución de las cosas y partes comunes o bienes del consorcio, necesarias para mantener en buen estado las condiciones de seguridad, comodidad y decoro del inmueble y las resultantes de las obligaciones impuestas al administrador por la ley, por el reglamento o por la asamblea.</a:t>
            </a:r>
          </a:p>
          <a:p>
            <a:pPr marL="228600" lvl="0">
              <a:buNone/>
            </a:pPr>
            <a:endParaRPr lang="es-AR" dirty="0"/>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027275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CLASES DE EXPENSAS (Continuación Art. 2048)</a:t>
            </a:r>
            <a:endParaRPr lang="en" dirty="0"/>
          </a:p>
        </p:txBody>
      </p:sp>
      <p:sp>
        <p:nvSpPr>
          <p:cNvPr id="237" name="Shape 237"/>
          <p:cNvSpPr txBox="1">
            <a:spLocks noGrp="1"/>
          </p:cNvSpPr>
          <p:nvPr>
            <p:ph type="body" idx="1"/>
          </p:nvPr>
        </p:nvSpPr>
        <p:spPr>
          <a:xfrm>
            <a:off x="-168166" y="1327350"/>
            <a:ext cx="9273566" cy="3145500"/>
          </a:xfrm>
          <a:prstGeom prst="rect">
            <a:avLst/>
          </a:prstGeom>
        </p:spPr>
        <p:txBody>
          <a:bodyPr lIns="91425" tIns="91425" rIns="91425" bIns="91425" anchor="ctr" anchorCtr="0">
            <a:noAutofit/>
          </a:bodyPr>
          <a:lstStyle/>
          <a:p>
            <a:pPr marL="228600" lvl="0">
              <a:buNone/>
            </a:pPr>
            <a:endParaRPr lang="es-AR" dirty="0"/>
          </a:p>
          <a:p>
            <a:pPr marL="228600" lvl="0">
              <a:buNone/>
            </a:pPr>
            <a:r>
              <a:rPr lang="es-AR" dirty="0"/>
              <a:t>Igualmente son expensas comunes ordinarias las requeridas por las instalaciones necesarias para el acceso o circulación de personas con discapacidad, fijas o móviles, y para las vías de evacuación alternativas para casos de siniestros.</a:t>
            </a:r>
          </a:p>
          <a:p>
            <a:pPr marL="228600" lvl="0">
              <a:buNone/>
            </a:pPr>
            <a:r>
              <a:rPr lang="es-AR" dirty="0"/>
              <a:t>Debe también pagar las expensas comunes extraordinarias dispuestas por resolución de la asamblea.</a:t>
            </a:r>
          </a:p>
          <a:p>
            <a:pPr marL="228600" lvl="0">
              <a:buNone/>
            </a:pPr>
            <a:r>
              <a:rPr lang="es-AR" dirty="0"/>
              <a:t>El certificado de deuda expedido por el administrador y aprobado por el consejo de propietarios, si éste existe, es título ejecutivo para el cobro a los propietarios de las expensas y demás contribuciones.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748766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OBLIGADOS AL PAGO</a:t>
            </a:r>
            <a:endParaRPr lang="en" dirty="0"/>
          </a:p>
        </p:txBody>
      </p:sp>
      <p:sp>
        <p:nvSpPr>
          <p:cNvPr id="237" name="Shape 237"/>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marL="228600" lvl="0">
              <a:buNone/>
            </a:pPr>
            <a:r>
              <a:rPr lang="es-AR" dirty="0"/>
              <a:t>ARTICULO 2050.- Obligados al pago de expensas. </a:t>
            </a:r>
          </a:p>
          <a:p>
            <a:pPr marL="228600" lvl="0">
              <a:buNone/>
            </a:pPr>
            <a:r>
              <a:rPr lang="es-AR" dirty="0"/>
              <a:t>Además del propietario, y sin implicar liberación de éste, están obligados al pago de los gastos y contribuciones de la propiedad horizontal los que sean poseedores por cualquier título.</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5611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DEFINICIÓN SEGÚN LEY 26.994.</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2073.- Concepto. </a:t>
            </a:r>
            <a:r>
              <a:rPr lang="es-AR" b="1" dirty="0"/>
              <a:t>Son conjuntos inmobiliarios los clubes de campo, barrios cerrados o privados, parques industriales, empresariales o náuticos, o cualquier otro emprendimiento urbanístico independientemente del destino de vivienda permanente o temporaria, laboral, comercial o empresarial que tenga, comprendidos asimismo aquellos que contemplan usos mixtos, con arreglo a lo dispuesto en las normas administrativas locales.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218234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EN BASE A QUÉ SE CALCULA EL PAGO POR CADA PROPIETARIO?</a:t>
            </a:r>
            <a:endParaRPr lang="en" dirty="0"/>
          </a:p>
        </p:txBody>
      </p:sp>
      <p:sp>
        <p:nvSpPr>
          <p:cNvPr id="237" name="Shape 237"/>
          <p:cNvSpPr txBox="1">
            <a:spLocks noGrp="1"/>
          </p:cNvSpPr>
          <p:nvPr>
            <p:ph type="body" idx="1"/>
          </p:nvPr>
        </p:nvSpPr>
        <p:spPr>
          <a:xfrm>
            <a:off x="814275" y="1327350"/>
            <a:ext cx="6132600" cy="3433836"/>
          </a:xfrm>
          <a:prstGeom prst="rect">
            <a:avLst/>
          </a:prstGeom>
        </p:spPr>
        <p:txBody>
          <a:bodyPr lIns="91425" tIns="91425" rIns="91425" bIns="91425" anchor="ctr" anchorCtr="0">
            <a:noAutofit/>
          </a:bodyPr>
          <a:lstStyle/>
          <a:p>
            <a:pPr marL="228600" lvl="0">
              <a:buNone/>
            </a:pPr>
            <a:r>
              <a:rPr lang="es-AR" dirty="0"/>
              <a:t>ARTICULO 2056.- Contenido. El reglamento de propiedad horizontal debe contener:</a:t>
            </a:r>
          </a:p>
          <a:p>
            <a:pPr marL="228600" lvl="0">
              <a:buNone/>
            </a:pPr>
            <a:r>
              <a:rPr lang="es-AR" dirty="0"/>
              <a:t>b) determinación de las unidades funcionales y complementarias;</a:t>
            </a:r>
          </a:p>
          <a:p>
            <a:pPr marL="228600" lvl="0">
              <a:buNone/>
            </a:pPr>
            <a:r>
              <a:rPr lang="es-AR" dirty="0"/>
              <a:t>f) determinación de la parte proporcional indivisa de cada unidad;</a:t>
            </a:r>
          </a:p>
          <a:p>
            <a:pPr marL="228600" lvl="0">
              <a:buNone/>
            </a:pPr>
            <a:r>
              <a:rPr lang="es-AR" dirty="0"/>
              <a:t>g) determinación de la proporción en el pago de las expensas comunes;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087486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QUIEN LAS CALCULA Y LAS RECAUDA?</a:t>
            </a:r>
            <a:endParaRPr lang="en" dirty="0"/>
          </a:p>
        </p:txBody>
      </p:sp>
      <p:sp>
        <p:nvSpPr>
          <p:cNvPr id="237" name="Shape 237"/>
          <p:cNvSpPr txBox="1">
            <a:spLocks noGrp="1"/>
          </p:cNvSpPr>
          <p:nvPr>
            <p:ph type="body" idx="1"/>
          </p:nvPr>
        </p:nvSpPr>
        <p:spPr>
          <a:xfrm>
            <a:off x="-99848" y="1397876"/>
            <a:ext cx="9107214" cy="3363310"/>
          </a:xfrm>
          <a:prstGeom prst="rect">
            <a:avLst/>
          </a:prstGeom>
        </p:spPr>
        <p:txBody>
          <a:bodyPr lIns="91425" tIns="91425" rIns="91425" bIns="91425" anchor="ctr" anchorCtr="0">
            <a:noAutofit/>
          </a:bodyPr>
          <a:lstStyle/>
          <a:p>
            <a:pPr marL="228600" lvl="0">
              <a:buNone/>
            </a:pPr>
            <a:r>
              <a:rPr lang="es-AR" dirty="0"/>
              <a:t>ARTICULO 2067.- Derechos y obligaciones. El administrador tiene los derechos y obligaciones impuestos por la ley, el reglamento y la asamblea de propietarios. En especial debe:</a:t>
            </a:r>
          </a:p>
          <a:p>
            <a:pPr marL="228600" lvl="0">
              <a:buNone/>
            </a:pPr>
            <a:endParaRPr lang="es-AR" dirty="0"/>
          </a:p>
          <a:p>
            <a:pPr marL="228600" lvl="0">
              <a:buNone/>
            </a:pPr>
            <a:r>
              <a:rPr lang="es-AR" dirty="0"/>
              <a:t>d) practicar la cuenta de expensas y recaudar los fondos necesarios para satisfacerlas. Para disponer total o parcialmente del fondo de reserva, ante gastos imprevistos y mayores que los ordinarios, el administrador debe requerir la autorización previa del consejo de propietarios;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395720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idx="4294967295"/>
          </p:nvPr>
        </p:nvSpPr>
        <p:spPr>
          <a:xfrm>
            <a:off x="685800" y="2269150"/>
            <a:ext cx="5567700" cy="1159800"/>
          </a:xfrm>
          <a:prstGeom prst="rect">
            <a:avLst/>
          </a:prstGeom>
        </p:spPr>
        <p:txBody>
          <a:bodyPr lIns="91425" tIns="91425" rIns="91425" bIns="91425" anchor="ctr" anchorCtr="0">
            <a:noAutofit/>
          </a:bodyPr>
          <a:lstStyle/>
          <a:p>
            <a:pPr lvl="0" rtl="0">
              <a:spcBef>
                <a:spcPts val="0"/>
              </a:spcBef>
              <a:buNone/>
            </a:pPr>
            <a:r>
              <a:rPr lang="en" sz="7200" dirty="0">
                <a:solidFill>
                  <a:srgbClr val="FF9800"/>
                </a:solidFill>
              </a:rPr>
              <a:t>EXPENSAS</a:t>
            </a:r>
          </a:p>
        </p:txBody>
      </p:sp>
      <p:sp>
        <p:nvSpPr>
          <p:cNvPr id="249" name="Shape 249"/>
          <p:cNvSpPr txBox="1">
            <a:spLocks noGrp="1"/>
          </p:cNvSpPr>
          <p:nvPr>
            <p:ph type="subTitle" idx="4294967295"/>
          </p:nvPr>
        </p:nvSpPr>
        <p:spPr>
          <a:xfrm>
            <a:off x="685800" y="3411551"/>
            <a:ext cx="5567700" cy="784800"/>
          </a:xfrm>
          <a:prstGeom prst="rect">
            <a:avLst/>
          </a:prstGeom>
        </p:spPr>
        <p:txBody>
          <a:bodyPr lIns="91425" tIns="91425" rIns="91425" bIns="91425" anchor="ctr" anchorCtr="0">
            <a:noAutofit/>
          </a:bodyPr>
          <a:lstStyle/>
          <a:p>
            <a:pPr lvl="0" rtl="0">
              <a:spcBef>
                <a:spcPts val="0"/>
              </a:spcBef>
              <a:buNone/>
            </a:pPr>
            <a:r>
              <a:rPr lang="en" dirty="0"/>
              <a:t>PARTE PROCESAL</a:t>
            </a:r>
          </a:p>
          <a:p>
            <a:pPr lvl="0" rtl="0">
              <a:spcBef>
                <a:spcPts val="0"/>
              </a:spcBef>
              <a:buNone/>
            </a:pPr>
            <a:r>
              <a:rPr lang="en" dirty="0"/>
              <a:t>Dra. Patricia A. Fittipaldi</a:t>
            </a:r>
          </a:p>
        </p:txBody>
      </p:sp>
    </p:spTree>
    <p:extLst>
      <p:ext uri="{BB962C8B-B14F-4D97-AF65-F5344CB8AC3E}">
        <p14:creationId xmlns:p14="http://schemas.microsoft.com/office/powerpoint/2010/main" val="1413463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844028" cy="766200"/>
          </a:xfrm>
          <a:prstGeom prst="rect">
            <a:avLst/>
          </a:prstGeom>
        </p:spPr>
        <p:txBody>
          <a:bodyPr lIns="91425" tIns="91425" rIns="91425" bIns="91425" anchor="ctr" anchorCtr="0">
            <a:noAutofit/>
          </a:bodyPr>
          <a:lstStyle/>
          <a:p>
            <a:pPr lvl="0"/>
            <a:r>
              <a:rPr lang="es-AR" dirty="0"/>
              <a:t>CODIGO PROCESAL CIVIL Y COMERCIAL DE LA NACION</a:t>
            </a:r>
            <a:br>
              <a:rPr lang="es-AR" dirty="0"/>
            </a:br>
            <a:r>
              <a:rPr lang="es-AR" dirty="0"/>
              <a:t>CREDITO POR EXPENSAS COMUNES </a:t>
            </a:r>
          </a:p>
        </p:txBody>
      </p:sp>
      <p:sp>
        <p:nvSpPr>
          <p:cNvPr id="237" name="Shape 237"/>
          <p:cNvSpPr txBox="1">
            <a:spLocks noGrp="1"/>
          </p:cNvSpPr>
          <p:nvPr>
            <p:ph type="body" idx="1"/>
          </p:nvPr>
        </p:nvSpPr>
        <p:spPr>
          <a:xfrm>
            <a:off x="120869" y="1327350"/>
            <a:ext cx="8939048" cy="3145500"/>
          </a:xfrm>
          <a:prstGeom prst="rect">
            <a:avLst/>
          </a:prstGeom>
        </p:spPr>
        <p:txBody>
          <a:bodyPr lIns="91425" tIns="91425" rIns="91425" bIns="91425" anchor="ctr" anchorCtr="0">
            <a:noAutofit/>
          </a:bodyPr>
          <a:lstStyle/>
          <a:p>
            <a:pPr marL="228600" lvl="0">
              <a:buNone/>
            </a:pPr>
            <a:endParaRPr lang="es-AR" dirty="0"/>
          </a:p>
          <a:p>
            <a:pPr marL="228600" lvl="0">
              <a:buNone/>
            </a:pPr>
            <a:r>
              <a:rPr lang="es-AR" dirty="0"/>
              <a:t>Art. 524. - Constituirá título ejecutivo el crédito por expensas comunes de edificios sujetos al régimen de propiedad horizontal.</a:t>
            </a:r>
          </a:p>
          <a:p>
            <a:pPr marL="228600" lvl="0">
              <a:buNone/>
            </a:pPr>
            <a:endParaRPr lang="es-AR" dirty="0"/>
          </a:p>
          <a:p>
            <a:pPr marL="228600" lvl="0">
              <a:buNone/>
            </a:pPr>
            <a:r>
              <a:rPr lang="es-AR" dirty="0"/>
              <a:t>Con el escrito de promoción de la ejecución deberán acompañarse certificados de deuda que reúnan los requisitos exigidos por el reglamento de copropiedad. Si éste no los hubiere previsto deberá agregarse constancia de la deuda líquida y exigible y del plazo concedido a los copropietarios para abonarla, expedida por el administrador o quien haga sus veces.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678255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533973" cy="766200"/>
          </a:xfrm>
          <a:prstGeom prst="rect">
            <a:avLst/>
          </a:prstGeom>
        </p:spPr>
        <p:txBody>
          <a:bodyPr lIns="91425" tIns="91425" rIns="91425" bIns="91425" anchor="ctr" anchorCtr="0">
            <a:noAutofit/>
          </a:bodyPr>
          <a:lstStyle/>
          <a:p>
            <a:pPr lvl="0"/>
            <a:r>
              <a:rPr lang="es-AR" dirty="0"/>
              <a:t>CODIGO PROCESAL CIVIL Y COMERCIAL DE LA PROVINCIA DE BUENOS AIRES</a:t>
            </a:r>
          </a:p>
        </p:txBody>
      </p:sp>
      <p:sp>
        <p:nvSpPr>
          <p:cNvPr id="237" name="Shape 237"/>
          <p:cNvSpPr txBox="1">
            <a:spLocks noGrp="1"/>
          </p:cNvSpPr>
          <p:nvPr>
            <p:ph type="body" idx="1"/>
          </p:nvPr>
        </p:nvSpPr>
        <p:spPr>
          <a:xfrm>
            <a:off x="-246992" y="1327350"/>
            <a:ext cx="9390992" cy="3145500"/>
          </a:xfrm>
          <a:prstGeom prst="rect">
            <a:avLst/>
          </a:prstGeom>
        </p:spPr>
        <p:txBody>
          <a:bodyPr lIns="91425" tIns="91425" rIns="91425" bIns="91425" anchor="ctr" anchorCtr="0">
            <a:noAutofit/>
          </a:bodyPr>
          <a:lstStyle/>
          <a:p>
            <a:pPr marL="228600" lvl="0">
              <a:buNone/>
            </a:pPr>
            <a:endParaRPr lang="es-AR" dirty="0"/>
          </a:p>
          <a:p>
            <a:pPr marL="228600" lvl="0">
              <a:buNone/>
            </a:pPr>
            <a:r>
              <a:rPr lang="es-AR" sz="2200" dirty="0"/>
              <a:t>ART. 522°: Crédito por expensas comunes. Constituirá título ejecutivo de crédito por expensas comunes de edificios sujetos al régimen de propiedad horizontal.</a:t>
            </a:r>
          </a:p>
          <a:p>
            <a:pPr marL="228600" lvl="0">
              <a:buNone/>
            </a:pPr>
            <a:r>
              <a:rPr lang="es-AR" sz="2200" dirty="0"/>
              <a:t>En el escrito en que se promueva la ejecución deberán acompañarse certificados de deuda que reúnan los requisitos exigidos por el reglamento de copropiedad. Si éste no los hubiere previsto, deberá agregarse copia protocolizada de las actas de las reuniones del consorcio, celebradas de conformidad con el reglamento, en las que se ordenaron o aprobaron las expensas. Asimismo, se acompañará constancia de la deuda líquida y exigible y del plazo concedido a los copropietarios por abonarla, expedido por el administrador o quien haga sus veces.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154961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533973" cy="766200"/>
          </a:xfrm>
          <a:prstGeom prst="rect">
            <a:avLst/>
          </a:prstGeom>
        </p:spPr>
        <p:txBody>
          <a:bodyPr lIns="91425" tIns="91425" rIns="91425" bIns="91425" anchor="ctr" anchorCtr="0">
            <a:noAutofit/>
          </a:bodyPr>
          <a:lstStyle/>
          <a:p>
            <a:pPr lvl="0"/>
            <a:r>
              <a:rPr lang="es-AR" dirty="0"/>
              <a:t>EXCEPCIONES CODIGO PROCESAL</a:t>
            </a:r>
          </a:p>
        </p:txBody>
      </p:sp>
      <p:sp>
        <p:nvSpPr>
          <p:cNvPr id="237" name="Shape 237"/>
          <p:cNvSpPr txBox="1">
            <a:spLocks noGrp="1"/>
          </p:cNvSpPr>
          <p:nvPr>
            <p:ph type="body" idx="1"/>
          </p:nvPr>
        </p:nvSpPr>
        <p:spPr>
          <a:xfrm>
            <a:off x="498706" y="1327350"/>
            <a:ext cx="7982103" cy="3145500"/>
          </a:xfrm>
          <a:prstGeom prst="rect">
            <a:avLst/>
          </a:prstGeom>
        </p:spPr>
        <p:txBody>
          <a:bodyPr lIns="91425" tIns="91425" rIns="91425" bIns="91425" anchor="ctr" anchorCtr="0">
            <a:noAutofit/>
          </a:bodyPr>
          <a:lstStyle/>
          <a:p>
            <a:pPr marL="228600" lvl="0">
              <a:buNone/>
            </a:pPr>
            <a:endParaRPr lang="es-AR" dirty="0"/>
          </a:p>
          <a:p>
            <a:pPr marL="228600" lvl="0">
              <a:buNone/>
            </a:pPr>
            <a:r>
              <a:rPr lang="es-AR" sz="2200" dirty="0"/>
              <a:t>Art. 544/42 (CABA / PCIA. BS.AS.).  Las únicas excepciones admisibles en el juicio ejecutivo son:</a:t>
            </a:r>
          </a:p>
          <a:p>
            <a:pPr marL="228600" lvl="0">
              <a:buNone/>
            </a:pPr>
            <a:r>
              <a:rPr lang="es-AR" sz="2200" dirty="0"/>
              <a:t>1) Incompetencia.</a:t>
            </a:r>
          </a:p>
          <a:p>
            <a:pPr marL="228600" lvl="0">
              <a:buNone/>
            </a:pPr>
            <a:r>
              <a:rPr lang="es-AR" sz="2200" dirty="0"/>
              <a:t>2) Falta de personería en el ejecutante, en el ejecutado o en sus representantes, por carecer de capacidad civil para estar en juicio o de representación suficiente.</a:t>
            </a:r>
          </a:p>
          <a:p>
            <a:pPr marL="228600" lvl="0">
              <a:buNone/>
            </a:pPr>
            <a:r>
              <a:rPr lang="es-AR" sz="2200" dirty="0"/>
              <a:t>3) Litispendencia en otro juzgado o tribunal competente.</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549784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533973" cy="766200"/>
          </a:xfrm>
          <a:prstGeom prst="rect">
            <a:avLst/>
          </a:prstGeom>
        </p:spPr>
        <p:txBody>
          <a:bodyPr lIns="91425" tIns="91425" rIns="91425" bIns="91425" anchor="ctr" anchorCtr="0">
            <a:noAutofit/>
          </a:bodyPr>
          <a:lstStyle/>
          <a:p>
            <a:pPr lvl="0"/>
            <a:r>
              <a:rPr lang="es-AR" dirty="0"/>
              <a:t>EXCEPCIONES CODIGO PROCESAL (Continuación)</a:t>
            </a:r>
          </a:p>
        </p:txBody>
      </p:sp>
      <p:sp>
        <p:nvSpPr>
          <p:cNvPr id="237" name="Shape 237"/>
          <p:cNvSpPr txBox="1">
            <a:spLocks noGrp="1"/>
          </p:cNvSpPr>
          <p:nvPr>
            <p:ph type="body" idx="1"/>
          </p:nvPr>
        </p:nvSpPr>
        <p:spPr>
          <a:xfrm>
            <a:off x="-246992" y="1327350"/>
            <a:ext cx="9390992" cy="3145500"/>
          </a:xfrm>
          <a:prstGeom prst="rect">
            <a:avLst/>
          </a:prstGeom>
        </p:spPr>
        <p:txBody>
          <a:bodyPr lIns="91425" tIns="91425" rIns="91425" bIns="91425" anchor="ctr" anchorCtr="0">
            <a:noAutofit/>
          </a:bodyPr>
          <a:lstStyle/>
          <a:p>
            <a:pPr marL="228600" lvl="0">
              <a:buNone/>
            </a:pPr>
            <a:endParaRPr lang="es-AR" dirty="0"/>
          </a:p>
          <a:p>
            <a:pPr marL="228600" lvl="0">
              <a:buNone/>
            </a:pPr>
            <a:r>
              <a:rPr lang="es-AR" sz="2200" dirty="0"/>
              <a:t>4) Falsedad o inhabilidad de título con que se pide la ejecución. La primera podrá fundarse únicamente en la adulteración del documento; la segunda se limitará a las formas extrínsecas del título, sin que pueda discutirse la legitimidad de la causa. El reconocimiento expreso de la firma no impide la admisibilidad de la excepción de falsedad fundada en la adulteración del documento.</a:t>
            </a:r>
          </a:p>
          <a:p>
            <a:pPr marL="228600" lvl="0">
              <a:buNone/>
            </a:pPr>
            <a:r>
              <a:rPr lang="es-AR" sz="2200" dirty="0"/>
              <a:t>Estas excepciones son inadmisibles si no se ha negado la existencia de la deuda.</a:t>
            </a:r>
          </a:p>
          <a:p>
            <a:pPr marL="228600" lvl="0">
              <a:buNone/>
            </a:pPr>
            <a:endParaRPr lang="es-AR" sz="2200" dirty="0"/>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583219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533973" cy="766200"/>
          </a:xfrm>
          <a:prstGeom prst="rect">
            <a:avLst/>
          </a:prstGeom>
        </p:spPr>
        <p:txBody>
          <a:bodyPr lIns="91425" tIns="91425" rIns="91425" bIns="91425" anchor="ctr" anchorCtr="0">
            <a:noAutofit/>
          </a:bodyPr>
          <a:lstStyle/>
          <a:p>
            <a:pPr lvl="0"/>
            <a:r>
              <a:rPr lang="es-AR" dirty="0"/>
              <a:t>EXCEPCIONES CODIGO PROCESAL (Continuación)</a:t>
            </a:r>
          </a:p>
        </p:txBody>
      </p:sp>
      <p:sp>
        <p:nvSpPr>
          <p:cNvPr id="237" name="Shape 237"/>
          <p:cNvSpPr txBox="1">
            <a:spLocks noGrp="1"/>
          </p:cNvSpPr>
          <p:nvPr>
            <p:ph type="body" idx="1"/>
          </p:nvPr>
        </p:nvSpPr>
        <p:spPr>
          <a:xfrm>
            <a:off x="-246992" y="1327350"/>
            <a:ext cx="9390992" cy="3145500"/>
          </a:xfrm>
          <a:prstGeom prst="rect">
            <a:avLst/>
          </a:prstGeom>
        </p:spPr>
        <p:txBody>
          <a:bodyPr lIns="91425" tIns="91425" rIns="91425" bIns="91425" anchor="ctr" anchorCtr="0">
            <a:noAutofit/>
          </a:bodyPr>
          <a:lstStyle/>
          <a:p>
            <a:pPr marL="228600" lvl="0">
              <a:buNone/>
            </a:pPr>
            <a:endParaRPr lang="es-AR" dirty="0"/>
          </a:p>
          <a:p>
            <a:pPr marL="228600" lvl="0">
              <a:buNone/>
            </a:pPr>
            <a:r>
              <a:rPr lang="es-AR" sz="2200" dirty="0"/>
              <a:t>5) Prescripción.</a:t>
            </a:r>
          </a:p>
          <a:p>
            <a:pPr marL="228600" lvl="0">
              <a:buNone/>
            </a:pPr>
            <a:r>
              <a:rPr lang="es-AR" sz="2200" dirty="0"/>
              <a:t>6) Pago documentado, total o parcial.</a:t>
            </a:r>
          </a:p>
          <a:p>
            <a:pPr marL="228600" lvl="0">
              <a:buNone/>
            </a:pPr>
            <a:r>
              <a:rPr lang="es-AR" sz="2200" dirty="0"/>
              <a:t>7) Compensación de crédito líquido que resulte de documento que traiga aparejada ejecución.</a:t>
            </a:r>
          </a:p>
          <a:p>
            <a:pPr marL="228600" lvl="0">
              <a:buNone/>
            </a:pPr>
            <a:r>
              <a:rPr lang="es-AR" sz="2200" dirty="0"/>
              <a:t>8) Quita, espera, remisión, novación, transacción, conciliación o compromiso documentado.</a:t>
            </a:r>
          </a:p>
          <a:p>
            <a:pPr marL="228600" lvl="0">
              <a:buNone/>
            </a:pPr>
            <a:r>
              <a:rPr lang="es-AR" sz="2200" dirty="0"/>
              <a:t>9) Cosa juzgada.</a:t>
            </a:r>
          </a:p>
          <a:p>
            <a:pPr marL="228600" lvl="0">
              <a:buNone/>
            </a:pPr>
            <a:endParaRPr lang="es-AR" sz="2200" dirty="0"/>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38175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CERTIFICADO DE DEUDA</a:t>
            </a:r>
            <a:endParaRPr lang="en" dirty="0"/>
          </a:p>
        </p:txBody>
      </p:sp>
      <p:sp>
        <p:nvSpPr>
          <p:cNvPr id="237" name="Shape 237"/>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marL="228600" lvl="0">
              <a:buNone/>
            </a:pPr>
            <a:r>
              <a:rPr lang="es-AR" dirty="0"/>
              <a:t>ARTICULO 2048.- continuación</a:t>
            </a:r>
          </a:p>
          <a:p>
            <a:pPr marL="228600" lvl="0">
              <a:buNone/>
            </a:pPr>
            <a:r>
              <a:rPr lang="es-AR" dirty="0"/>
              <a:t>El certificado de deuda expedido por el administrador y aprobado por el consejo de propietarios, si éste existe, es título ejecutivo para el cobro a los propietarios de las expensas y demás contribuciones.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1569114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PRESCRIPCION</a:t>
            </a:r>
            <a:endParaRPr lang="en" dirty="0"/>
          </a:p>
        </p:txBody>
      </p:sp>
      <p:sp>
        <p:nvSpPr>
          <p:cNvPr id="237" name="Shape 237"/>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marL="228600" lvl="0">
              <a:buNone/>
            </a:pPr>
            <a:r>
              <a:rPr lang="es-AR" dirty="0"/>
              <a:t>ARTICULO 2562 CCCN.- Plazo de prescripción de dos años. Prescriben a los dos años:</a:t>
            </a:r>
          </a:p>
          <a:p>
            <a:pPr marL="228600" lvl="0">
              <a:buNone/>
            </a:pPr>
            <a:r>
              <a:rPr lang="es-AR" dirty="0"/>
              <a:t>c) el reclamo de todo lo que se devenga por años o plazos periódicos más cortos, excepto que se trate del reintegro de un capital en cuotas;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401168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CARACTERISTICAS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2074.- Características. Son elementos característicos de estas urbanizaciones, los siguientes: </a:t>
            </a:r>
          </a:p>
          <a:p>
            <a:pPr marL="571500" lvl="0" indent="-342900" algn="just">
              <a:buFontTx/>
              <a:buChar char="-"/>
            </a:pPr>
            <a:r>
              <a:rPr lang="es-AR" dirty="0"/>
              <a:t>cerramiento, </a:t>
            </a:r>
          </a:p>
          <a:p>
            <a:pPr marL="571500" lvl="0" indent="-342900" algn="just">
              <a:buFontTx/>
              <a:buChar char="-"/>
            </a:pPr>
            <a:r>
              <a:rPr lang="es-AR" dirty="0"/>
              <a:t>partes comunes y privativas, </a:t>
            </a:r>
          </a:p>
          <a:p>
            <a:pPr marL="571500" lvl="0" indent="-342900" algn="just">
              <a:buFontTx/>
              <a:buChar char="-"/>
            </a:pPr>
            <a:r>
              <a:rPr lang="es-AR" dirty="0"/>
              <a:t>estado de indivisión forzosa y perpetua de las partes, </a:t>
            </a:r>
          </a:p>
          <a:p>
            <a:pPr marL="571500" lvl="0" indent="-342900" algn="just">
              <a:buFontTx/>
              <a:buChar char="-"/>
            </a:pPr>
            <a:r>
              <a:rPr lang="es-AR" dirty="0"/>
              <a:t>lugares y bienes comunes, </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996825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DEFENSAS</a:t>
            </a:r>
            <a:endParaRPr lang="en" dirty="0"/>
          </a:p>
        </p:txBody>
      </p:sp>
      <p:sp>
        <p:nvSpPr>
          <p:cNvPr id="237" name="Shape 237"/>
          <p:cNvSpPr txBox="1">
            <a:spLocks noGrp="1"/>
          </p:cNvSpPr>
          <p:nvPr>
            <p:ph type="body" idx="1"/>
          </p:nvPr>
        </p:nvSpPr>
        <p:spPr>
          <a:xfrm>
            <a:off x="-136634" y="1327350"/>
            <a:ext cx="9207062" cy="3549450"/>
          </a:xfrm>
          <a:prstGeom prst="rect">
            <a:avLst/>
          </a:prstGeom>
        </p:spPr>
        <p:txBody>
          <a:bodyPr lIns="91425" tIns="91425" rIns="91425" bIns="91425" anchor="ctr" anchorCtr="0">
            <a:noAutofit/>
          </a:bodyPr>
          <a:lstStyle/>
          <a:p>
            <a:pPr marL="228600" lvl="0">
              <a:buNone/>
            </a:pPr>
            <a:r>
              <a:rPr lang="es-AR" dirty="0"/>
              <a:t>ARTICULO 2049.- Defensas. Los propietarios no pueden liberarse del pago de ninguna expensa o contribución a su cargo aun con respecto a las devengadas antes de su adquisición, por renuncia al uso y goce de los bienes o servicios comunes, por enajenación voluntaria o forzosa, ni por abandono de su unidad funcional.</a:t>
            </a:r>
          </a:p>
          <a:p>
            <a:pPr marL="228600" lvl="0">
              <a:buNone/>
            </a:pPr>
            <a:r>
              <a:rPr lang="es-AR" dirty="0"/>
              <a:t>Tampoco pueden rehusar el pago de expensas o contribuciones ni oponer defensas por cualquier causa, fundadas en derechos que ellos invoquen contra el consorcio, excepto compensación, sin perjuicio de su articulación por la vía correspondiente.</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678906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DEFENSAS (continuación art. 2049)</a:t>
            </a:r>
            <a:endParaRPr lang="en" dirty="0"/>
          </a:p>
        </p:txBody>
      </p:sp>
      <p:sp>
        <p:nvSpPr>
          <p:cNvPr id="237" name="Shape 237"/>
          <p:cNvSpPr txBox="1">
            <a:spLocks noGrp="1"/>
          </p:cNvSpPr>
          <p:nvPr>
            <p:ph type="body" idx="1"/>
          </p:nvPr>
        </p:nvSpPr>
        <p:spPr>
          <a:xfrm>
            <a:off x="-136634" y="1327350"/>
            <a:ext cx="9207062" cy="3145500"/>
          </a:xfrm>
          <a:prstGeom prst="rect">
            <a:avLst/>
          </a:prstGeom>
        </p:spPr>
        <p:txBody>
          <a:bodyPr lIns="91425" tIns="91425" rIns="91425" bIns="91425" anchor="ctr" anchorCtr="0">
            <a:noAutofit/>
          </a:bodyPr>
          <a:lstStyle/>
          <a:p>
            <a:pPr marL="228600" lvl="0">
              <a:buNone/>
            </a:pPr>
            <a:r>
              <a:rPr lang="es-AR" dirty="0"/>
              <a:t>El reglamento de propiedad horizontal puede eximir parcialmente de las contribuciones por expensas a las unidades funcionales que no tienen acceso a determinados servicios o sectores del edificio que generan dichas erogaciones.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61430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TRANSMISION DE OBLICACIONES AL SUCESOR</a:t>
            </a:r>
            <a:endParaRPr lang="en" dirty="0"/>
          </a:p>
        </p:txBody>
      </p:sp>
      <p:sp>
        <p:nvSpPr>
          <p:cNvPr id="237" name="Shape 237"/>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marL="228600" lvl="0">
              <a:buNone/>
            </a:pPr>
            <a:r>
              <a:rPr lang="es-AR" dirty="0"/>
              <a:t>ARTICULO 1937.- Transmisión de obligaciones al sucesor. El sucesor particular sucede a su antecesor en las obligaciones inherentes a la posesión sobre la cosa; pero el sucesor particular responde sólo con la cosa sobre la cual recae el derecho real. El antecesor queda liberado, excepto estipulación o disposición legal.</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2053497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814275" y="1537987"/>
            <a:ext cx="3378300" cy="2724300"/>
          </a:xfrm>
          <a:prstGeom prst="rect">
            <a:avLst/>
          </a:prstGeom>
        </p:spPr>
        <p:txBody>
          <a:bodyPr lIns="91425" tIns="91425" rIns="91425" bIns="91425" anchor="t" anchorCtr="0">
            <a:noAutofit/>
          </a:bodyPr>
          <a:lstStyle/>
          <a:p>
            <a:pPr lvl="0">
              <a:buNone/>
            </a:pPr>
            <a:r>
              <a:rPr lang="es-AR" dirty="0"/>
              <a:t>C. D. C. H. D. S. II SA c/ A., S. C. Y OTRO s/EJECUCION DE EXPENSAS</a:t>
            </a:r>
            <a:endParaRPr lang="en" dirty="0"/>
          </a:p>
        </p:txBody>
      </p:sp>
      <p:sp>
        <p:nvSpPr>
          <p:cNvPr id="268" name="Shape 268"/>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a:spcBef>
                <a:spcPts val="0"/>
              </a:spcBef>
              <a:buNone/>
            </a:pPr>
            <a:r>
              <a:rPr lang="en" dirty="0"/>
              <a:t>FALLOS</a:t>
            </a:r>
          </a:p>
        </p:txBody>
      </p:sp>
      <p:sp>
        <p:nvSpPr>
          <p:cNvPr id="269" name="Shape 269"/>
          <p:cNvSpPr txBox="1">
            <a:spLocks noGrp="1"/>
          </p:cNvSpPr>
          <p:nvPr>
            <p:ph type="body" idx="2"/>
          </p:nvPr>
        </p:nvSpPr>
        <p:spPr>
          <a:xfrm>
            <a:off x="4396123" y="1537987"/>
            <a:ext cx="3378299" cy="2724300"/>
          </a:xfrm>
          <a:prstGeom prst="rect">
            <a:avLst/>
          </a:prstGeom>
        </p:spPr>
        <p:txBody>
          <a:bodyPr lIns="91425" tIns="91425" rIns="91425" bIns="91425" anchor="t" anchorCtr="0">
            <a:noAutofit/>
          </a:bodyPr>
          <a:lstStyle/>
          <a:p>
            <a:pPr lvl="0">
              <a:buNone/>
            </a:pPr>
            <a:r>
              <a:rPr lang="es-AR" dirty="0"/>
              <a:t>CLUB DE CAMPO HARAS DEL SUR II SA c/ PANICHELLI, ALBERTO JESUS s/EJECUCION DE EXPENSAS</a:t>
            </a:r>
            <a:endParaRPr lang="en" dirty="0"/>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4" y="2871148"/>
            <a:ext cx="4733841" cy="1159800"/>
          </a:xfrm>
          <a:prstGeom prst="rect">
            <a:avLst/>
          </a:prstGeom>
        </p:spPr>
        <p:txBody>
          <a:bodyPr lIns="91425" tIns="91425" rIns="91425" bIns="91425" anchor="b" anchorCtr="0">
            <a:noAutofit/>
          </a:bodyPr>
          <a:lstStyle/>
          <a:p>
            <a:pPr lvl="0" rtl="0">
              <a:spcBef>
                <a:spcPts val="0"/>
              </a:spcBef>
              <a:buNone/>
            </a:pPr>
            <a:r>
              <a:rPr lang="en" dirty="0"/>
              <a:t>ADMINISTRADOR</a:t>
            </a:r>
          </a:p>
        </p:txBody>
      </p:sp>
      <p:sp>
        <p:nvSpPr>
          <p:cNvPr id="222" name="Shape 222"/>
          <p:cNvSpPr txBox="1">
            <a:spLocks noGrp="1"/>
          </p:cNvSpPr>
          <p:nvPr>
            <p:ph type="subTitle" idx="1"/>
          </p:nvPr>
        </p:nvSpPr>
        <p:spPr>
          <a:xfrm>
            <a:off x="463525" y="3975448"/>
            <a:ext cx="4094400" cy="784800"/>
          </a:xfrm>
          <a:prstGeom prst="rect">
            <a:avLst/>
          </a:prstGeom>
        </p:spPr>
        <p:txBody>
          <a:bodyPr lIns="91425" tIns="91425" rIns="91425" bIns="91425" anchor="t" anchorCtr="0">
            <a:noAutofit/>
          </a:bodyPr>
          <a:lstStyle/>
          <a:p>
            <a:pPr lvl="0" rtl="0">
              <a:spcBef>
                <a:spcPts val="0"/>
              </a:spcBef>
              <a:buNone/>
            </a:pPr>
            <a:r>
              <a:rPr lang="es-AR" dirty="0"/>
              <a:t>Dr</a:t>
            </a:r>
            <a:r>
              <a:rPr lang="en" dirty="0"/>
              <a:t>. Luis E. Morales</a:t>
            </a:r>
          </a:p>
        </p:txBody>
      </p:sp>
      <p:sp>
        <p:nvSpPr>
          <p:cNvPr id="224" name="Shape 224"/>
          <p:cNvSpPr txBox="1"/>
          <p:nvPr/>
        </p:nvSpPr>
        <p:spPr>
          <a:xfrm>
            <a:off x="463525" y="0"/>
            <a:ext cx="2181600" cy="3136200"/>
          </a:xfrm>
          <a:prstGeom prst="rect">
            <a:avLst/>
          </a:prstGeom>
          <a:noFill/>
          <a:ln>
            <a:noFill/>
          </a:ln>
        </p:spPr>
        <p:txBody>
          <a:bodyPr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3</a:t>
            </a:r>
          </a:p>
        </p:txBody>
      </p:sp>
    </p:spTree>
    <p:extLst>
      <p:ext uri="{BB962C8B-B14F-4D97-AF65-F5344CB8AC3E}">
        <p14:creationId xmlns:p14="http://schemas.microsoft.com/office/powerpoint/2010/main" val="3918191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CONSORCIO – ÓRGANOS - ADMINISTRADOR</a:t>
            </a:r>
            <a:endParaRPr lang="en" dirty="0"/>
          </a:p>
        </p:txBody>
      </p:sp>
      <p:sp>
        <p:nvSpPr>
          <p:cNvPr id="237" name="Shape 237"/>
          <p:cNvSpPr txBox="1">
            <a:spLocks noGrp="1"/>
          </p:cNvSpPr>
          <p:nvPr>
            <p:ph type="body" idx="1"/>
          </p:nvPr>
        </p:nvSpPr>
        <p:spPr>
          <a:xfrm>
            <a:off x="-140676" y="1327350"/>
            <a:ext cx="9284676" cy="3145500"/>
          </a:xfrm>
          <a:prstGeom prst="rect">
            <a:avLst/>
          </a:prstGeom>
        </p:spPr>
        <p:txBody>
          <a:bodyPr lIns="91425" tIns="91425" rIns="91425" bIns="91425" anchor="ctr" anchorCtr="0">
            <a:noAutofit/>
          </a:bodyPr>
          <a:lstStyle/>
          <a:p>
            <a:pPr marL="228600" lvl="0">
              <a:buNone/>
            </a:pPr>
            <a:r>
              <a:rPr lang="es-AR" dirty="0"/>
              <a:t>ARTÍCULO 2044.- Consorcio. El conjunto de los propietarios de las unidades funcionales constituye la persona jurídica consorcio. Tiene su domicilio en el inmueble. </a:t>
            </a:r>
            <a:r>
              <a:rPr lang="es-AR" b="1" dirty="0"/>
              <a:t>Sus órganos son </a:t>
            </a:r>
            <a:r>
              <a:rPr lang="es-AR" dirty="0"/>
              <a:t>la asamblea, el consejo de propietarios y </a:t>
            </a:r>
            <a:r>
              <a:rPr lang="es-AR" b="1" dirty="0"/>
              <a:t>el administrador</a:t>
            </a:r>
            <a:r>
              <a:rPr lang="es-AR" dirty="0"/>
              <a:t>.</a:t>
            </a:r>
          </a:p>
          <a:p>
            <a:pPr marL="228600" lvl="0">
              <a:buNone/>
            </a:pPr>
            <a:r>
              <a:rPr lang="es-AR" dirty="0"/>
              <a:t>La personalidad del consorcio se extingue por la desafectación del inmueble del régimen de propiedad horizontal, sea por acuerdo unánime de los propietarios instrumentado en escritura pública o por resolución judicial, inscripta en el registro inmobiliario.</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389294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REPRESENTANTE LEGAL</a:t>
            </a:r>
            <a:endParaRPr lang="en" dirty="0"/>
          </a:p>
        </p:txBody>
      </p:sp>
      <p:sp>
        <p:nvSpPr>
          <p:cNvPr id="237" name="Shape 237"/>
          <p:cNvSpPr txBox="1">
            <a:spLocks noGrp="1"/>
          </p:cNvSpPr>
          <p:nvPr>
            <p:ph type="body" idx="1"/>
          </p:nvPr>
        </p:nvSpPr>
        <p:spPr>
          <a:xfrm>
            <a:off x="651718" y="1327350"/>
            <a:ext cx="7768801" cy="3145500"/>
          </a:xfrm>
          <a:prstGeom prst="rect">
            <a:avLst/>
          </a:prstGeom>
        </p:spPr>
        <p:txBody>
          <a:bodyPr lIns="91425" tIns="91425" rIns="91425" bIns="91425" anchor="ctr" anchorCtr="0">
            <a:noAutofit/>
          </a:bodyPr>
          <a:lstStyle/>
          <a:p>
            <a:pPr marL="228600" lvl="0" algn="just">
              <a:buNone/>
            </a:pPr>
            <a:r>
              <a:rPr lang="es-AR" dirty="0"/>
              <a:t>ARTÍCULO 2065.- Representación legal. El administrador es representante legal del consorcio con el carácter de Mandatario. Puede serlo un propietario o un tercero, persona humana o jurídica.</a:t>
            </a:r>
          </a:p>
          <a:p>
            <a:pPr marL="228600" lvl="0" algn="just">
              <a:buNone/>
            </a:pPr>
            <a:endParaRPr lang="es-AR" dirty="0"/>
          </a:p>
          <a:p>
            <a:pPr marL="228600" lvl="0" algn="just">
              <a:buNone/>
            </a:pPr>
            <a:r>
              <a:rPr lang="es-AR" dirty="0"/>
              <a:t>Anterior Art. 9no de la ley 13.512</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469470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MANDATO - OBLIGACIONES</a:t>
            </a:r>
            <a:endParaRPr lang="en" dirty="0"/>
          </a:p>
        </p:txBody>
      </p:sp>
      <p:sp>
        <p:nvSpPr>
          <p:cNvPr id="237" name="Shape 237"/>
          <p:cNvSpPr txBox="1">
            <a:spLocks noGrp="1"/>
          </p:cNvSpPr>
          <p:nvPr>
            <p:ph type="body" idx="1"/>
          </p:nvPr>
        </p:nvSpPr>
        <p:spPr>
          <a:xfrm>
            <a:off x="211015" y="1498172"/>
            <a:ext cx="8581293" cy="3145500"/>
          </a:xfrm>
          <a:prstGeom prst="rect">
            <a:avLst/>
          </a:prstGeom>
        </p:spPr>
        <p:txBody>
          <a:bodyPr lIns="91425" tIns="91425" rIns="91425" bIns="91425" anchor="ctr" anchorCtr="0">
            <a:noAutofit/>
          </a:bodyPr>
          <a:lstStyle/>
          <a:p>
            <a:pPr marL="228600" lvl="0" algn="just">
              <a:buNone/>
            </a:pPr>
            <a:r>
              <a:rPr lang="es-AR" dirty="0"/>
              <a:t>ARTÍCULO 1319.- Definición. Hay contrato de mandato cuando una parte se obliga a realizar uno o más actos jurídicos en interés de otra.</a:t>
            </a:r>
          </a:p>
          <a:p>
            <a:pPr marL="228600" lvl="0" algn="just">
              <a:buNone/>
            </a:pPr>
            <a:r>
              <a:rPr lang="es-AR" dirty="0"/>
              <a:t>El mandato puede ser conferido y aceptado expresa o tácitamente. Si una persona sabe que alguien está haciendo algo en su interés, y no lo impide, pudiendo hacerlo, se entiende que ha conferido tácitamente mandato. La ejecución del mandato implica su aceptación aun sin mediar declaración expresa sobre ella.</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4837240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OBLIGACIONES</a:t>
            </a:r>
            <a:endParaRPr lang="en" dirty="0"/>
          </a:p>
        </p:txBody>
      </p:sp>
      <p:sp>
        <p:nvSpPr>
          <p:cNvPr id="237" name="Shape 237"/>
          <p:cNvSpPr txBox="1">
            <a:spLocks noGrp="1"/>
          </p:cNvSpPr>
          <p:nvPr>
            <p:ph type="body" idx="1"/>
          </p:nvPr>
        </p:nvSpPr>
        <p:spPr>
          <a:xfrm>
            <a:off x="-180870" y="1498172"/>
            <a:ext cx="9324869" cy="3145500"/>
          </a:xfrm>
          <a:prstGeom prst="rect">
            <a:avLst/>
          </a:prstGeom>
        </p:spPr>
        <p:txBody>
          <a:bodyPr lIns="91425" tIns="91425" rIns="91425" bIns="91425" anchor="ctr" anchorCtr="0">
            <a:noAutofit/>
          </a:bodyPr>
          <a:lstStyle/>
          <a:p>
            <a:pPr marL="228600" lvl="0" algn="just">
              <a:buNone/>
            </a:pPr>
            <a:r>
              <a:rPr lang="es-AR" sz="2000" dirty="0"/>
              <a:t>ARTÍCULO 2067.- Derechos y obligaciones. El administrador tiene los derechos y obligaciones impuestos por la ley, el reglamento y la asamblea de propietarios. En especial debe:</a:t>
            </a:r>
          </a:p>
          <a:p>
            <a:pPr marL="228600" lvl="0" algn="just">
              <a:buNone/>
            </a:pPr>
            <a:r>
              <a:rPr lang="es-AR" sz="2000" dirty="0"/>
              <a:t>a. convocar a la asamblea y redactar el orden del día;</a:t>
            </a:r>
          </a:p>
          <a:p>
            <a:pPr marL="228600" lvl="0" algn="just">
              <a:buNone/>
            </a:pPr>
            <a:r>
              <a:rPr lang="es-AR" sz="2000" dirty="0"/>
              <a:t>b. ejecutar las decisiones de la asamblea;</a:t>
            </a:r>
          </a:p>
          <a:p>
            <a:pPr marL="228600" lvl="0" algn="just">
              <a:buNone/>
            </a:pPr>
            <a:r>
              <a:rPr lang="es-AR" sz="2000" dirty="0"/>
              <a:t>c. atender a la conservación de las cosas y partes comunes y a la seguridad de la estructura del edificio y dar cumplimiento a todas las normas de seguridad y verificaciones impuestas por las reglamentaciones locales;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878288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OBLIGACIONES (Continuación)</a:t>
            </a:r>
            <a:endParaRPr lang="en" dirty="0"/>
          </a:p>
        </p:txBody>
      </p:sp>
      <p:sp>
        <p:nvSpPr>
          <p:cNvPr id="237" name="Shape 237"/>
          <p:cNvSpPr txBox="1">
            <a:spLocks noGrp="1"/>
          </p:cNvSpPr>
          <p:nvPr>
            <p:ph type="body" idx="1"/>
          </p:nvPr>
        </p:nvSpPr>
        <p:spPr>
          <a:xfrm>
            <a:off x="-180870" y="1498172"/>
            <a:ext cx="9324869" cy="3145500"/>
          </a:xfrm>
          <a:prstGeom prst="rect">
            <a:avLst/>
          </a:prstGeom>
        </p:spPr>
        <p:txBody>
          <a:bodyPr lIns="91425" tIns="91425" rIns="91425" bIns="91425" anchor="ctr" anchorCtr="0">
            <a:noAutofit/>
          </a:bodyPr>
          <a:lstStyle/>
          <a:p>
            <a:pPr marL="228600" lvl="0" algn="just">
              <a:buNone/>
            </a:pPr>
            <a:r>
              <a:rPr lang="es-AR" sz="1800" dirty="0"/>
              <a:t>d. practicar la cuenta de expensas y recaudar los fondos necesarios para satisfacerlas.</a:t>
            </a:r>
          </a:p>
          <a:p>
            <a:pPr marL="228600" lvl="0" algn="just">
              <a:buNone/>
            </a:pPr>
            <a:r>
              <a:rPr lang="es-AR" sz="1800" dirty="0"/>
              <a:t>Para disponer total o parcialmente del fondo de reserva, ante gastos imprevistos y mayores que los ordinarios, el administrador debe requerir la autorización previa del consejo de propietarios;</a:t>
            </a:r>
          </a:p>
          <a:p>
            <a:pPr marL="228600" lvl="0" algn="just">
              <a:buNone/>
            </a:pPr>
            <a:r>
              <a:rPr lang="es-AR" sz="1800" dirty="0"/>
              <a:t>e. rendir cuenta documentada dentro de los sesenta días de la fecha de cierre del ejercicio financiero fijado en el reglamento de propiedad horizontal;</a:t>
            </a:r>
          </a:p>
          <a:p>
            <a:pPr marL="228600" lvl="0" algn="just">
              <a:buNone/>
            </a:pPr>
            <a:r>
              <a:rPr lang="es-AR" sz="1800" dirty="0"/>
              <a:t>f. nombrar y despedir al personal del consorcio, con acuerdo de la asamblea convocada al efecto;</a:t>
            </a:r>
          </a:p>
          <a:p>
            <a:pPr marL="228600" lvl="0" algn="just">
              <a:buNone/>
            </a:pPr>
            <a:r>
              <a:rPr lang="es-AR" sz="1800" dirty="0"/>
              <a:t>g. cumplir con las obligaciones derivadas de la legislación laboral, previsional y tributaria;</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747905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CARACTERISTICAS (Continuación)</a:t>
            </a:r>
            <a:endParaRPr lang="en" dirty="0"/>
          </a:p>
        </p:txBody>
      </p:sp>
      <p:sp>
        <p:nvSpPr>
          <p:cNvPr id="237" name="Shape 237"/>
          <p:cNvSpPr txBox="1">
            <a:spLocks noGrp="1"/>
          </p:cNvSpPr>
          <p:nvPr>
            <p:ph type="body" idx="1"/>
          </p:nvPr>
        </p:nvSpPr>
        <p:spPr>
          <a:xfrm>
            <a:off x="0" y="1517850"/>
            <a:ext cx="8820150" cy="3145500"/>
          </a:xfrm>
          <a:prstGeom prst="rect">
            <a:avLst/>
          </a:prstGeom>
        </p:spPr>
        <p:txBody>
          <a:bodyPr lIns="91425" tIns="91425" rIns="91425" bIns="91425" anchor="ctr" anchorCtr="0">
            <a:noAutofit/>
          </a:bodyPr>
          <a:lstStyle/>
          <a:p>
            <a:pPr marL="571500" lvl="0" indent="-342900" algn="just">
              <a:buFontTx/>
              <a:buChar char="-"/>
            </a:pPr>
            <a:r>
              <a:rPr lang="es-AR" sz="2300" dirty="0"/>
              <a:t>reglamento por el que se establecen órganos de funcionamiento, limitaciones y restricciones a los derechos particulares y régimen disciplinario, </a:t>
            </a:r>
          </a:p>
          <a:p>
            <a:pPr marL="571500" lvl="0" indent="-342900" algn="just">
              <a:buFontTx/>
              <a:buChar char="-"/>
            </a:pPr>
            <a:r>
              <a:rPr lang="es-AR" sz="2300" dirty="0"/>
              <a:t>obligación de contribuir con los gastos y cargas comunes y entidad con personería jurídica que agrupe a los propietarios de las unidades privativas. </a:t>
            </a:r>
          </a:p>
          <a:p>
            <a:pPr marL="571500" lvl="0" indent="-342900" algn="just">
              <a:buFontTx/>
              <a:buChar char="-"/>
            </a:pPr>
            <a:r>
              <a:rPr lang="es-AR" sz="2300" dirty="0"/>
              <a:t>Las diversas partes, cosas y sectores comunes y privativos, así como las facultades que sobre ellas se tienen, son interdependientes y conforman un todo no escindible.</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533641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OBLIGACIONES (Continuación)</a:t>
            </a:r>
            <a:endParaRPr lang="en" dirty="0"/>
          </a:p>
        </p:txBody>
      </p:sp>
      <p:sp>
        <p:nvSpPr>
          <p:cNvPr id="237" name="Shape 237"/>
          <p:cNvSpPr txBox="1">
            <a:spLocks noGrp="1"/>
          </p:cNvSpPr>
          <p:nvPr>
            <p:ph type="body" idx="1"/>
          </p:nvPr>
        </p:nvSpPr>
        <p:spPr>
          <a:xfrm>
            <a:off x="-180870" y="1498172"/>
            <a:ext cx="9324869" cy="3145500"/>
          </a:xfrm>
          <a:prstGeom prst="rect">
            <a:avLst/>
          </a:prstGeom>
        </p:spPr>
        <p:txBody>
          <a:bodyPr lIns="91425" tIns="91425" rIns="91425" bIns="91425" anchor="ctr" anchorCtr="0">
            <a:noAutofit/>
          </a:bodyPr>
          <a:lstStyle/>
          <a:p>
            <a:pPr marL="228600" lvl="0" algn="just">
              <a:buNone/>
            </a:pPr>
            <a:r>
              <a:rPr lang="es-AR" sz="1800" dirty="0"/>
              <a:t>h. mantener asegurado el inmueble con un seguro integral de consorcios que incluya incendio, responsabilidad civil y demás riesgos de práctica, aparte de asegurar otros riesgos que la asamblea resuelva cubrir;</a:t>
            </a:r>
          </a:p>
          <a:p>
            <a:pPr marL="228600" lvl="0" algn="just">
              <a:buNone/>
            </a:pPr>
            <a:r>
              <a:rPr lang="es-AR" sz="1800" dirty="0"/>
              <a:t>i. llevar en legal forma los libros de actas, de administración, de registro de propietarios, de registros de firmas y cualquier otro que exija la reglamentación local.</a:t>
            </a:r>
          </a:p>
          <a:p>
            <a:pPr marL="228600" lvl="0" algn="just">
              <a:buNone/>
            </a:pPr>
            <a:r>
              <a:rPr lang="es-AR" sz="1800" dirty="0"/>
              <a:t>También debe archivar cronológicamente las liquidaciones de expensas, y conservar todos los antecedentes documentales de la constitución del consorcio y de las sucesivas administraciones;</a:t>
            </a:r>
          </a:p>
          <a:p>
            <a:pPr marL="228600" lvl="0" algn="just">
              <a:buNone/>
            </a:pPr>
            <a:r>
              <a:rPr lang="es-AR" sz="1800" dirty="0"/>
              <a:t>j. en caso de renuncia o remoción, dentro de los quince días hábiles debe entregar al consejo de propietarios los activos existentes, libros y documentos del consorcio, y rendir cuentas documentadas;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9470677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OBLIGACIONES (Continuación)</a:t>
            </a:r>
            <a:endParaRPr lang="en" dirty="0"/>
          </a:p>
        </p:txBody>
      </p:sp>
      <p:sp>
        <p:nvSpPr>
          <p:cNvPr id="237" name="Shape 237"/>
          <p:cNvSpPr txBox="1">
            <a:spLocks noGrp="1"/>
          </p:cNvSpPr>
          <p:nvPr>
            <p:ph type="body" idx="1"/>
          </p:nvPr>
        </p:nvSpPr>
        <p:spPr>
          <a:xfrm>
            <a:off x="-180870" y="1498172"/>
            <a:ext cx="9324869" cy="3145500"/>
          </a:xfrm>
          <a:prstGeom prst="rect">
            <a:avLst/>
          </a:prstGeom>
        </p:spPr>
        <p:txBody>
          <a:bodyPr lIns="91425" tIns="91425" rIns="91425" bIns="91425" anchor="ctr" anchorCtr="0">
            <a:noAutofit/>
          </a:bodyPr>
          <a:lstStyle/>
          <a:p>
            <a:pPr marL="228600" lvl="0" algn="just">
              <a:buNone/>
            </a:pPr>
            <a:r>
              <a:rPr lang="es-AR" sz="2000" dirty="0"/>
              <a:t>k. notificar a todos los propietarios inmediatamente, y en ningún caso después de las cuarenta y ocho horas hábiles de recibir la comunicación respectiva, la existencia de reclamos administrativos o judiciales que afecten al consorcio;</a:t>
            </a:r>
          </a:p>
          <a:p>
            <a:pPr marL="228600" lvl="0" algn="just">
              <a:buNone/>
            </a:pPr>
            <a:r>
              <a:rPr lang="es-AR" sz="2000" dirty="0"/>
              <a:t>l. a pedido de parte interesada, expedir dentro del plazo de tres días hábiles el certificado de deudas y de créditos del consorcio por todo concepto con constancia de la existencia de reclamos administrativos o judiciales e información sobre los seguros vigentes;</a:t>
            </a:r>
          </a:p>
          <a:p>
            <a:pPr marL="228600" lvl="0" algn="just">
              <a:buNone/>
            </a:pPr>
            <a:r>
              <a:rPr lang="es-AR" sz="2000" dirty="0"/>
              <a:t>m. representar al consorcio en todas las gestiones administrativas y judiciales como mandatario exclusivo con todas las facultades propias de su carácter de representante legal.</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5710171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n" dirty="0"/>
              <a:t>DESIGNACION Y REMOCIÓN</a:t>
            </a:r>
          </a:p>
        </p:txBody>
      </p:sp>
      <p:sp>
        <p:nvSpPr>
          <p:cNvPr id="237" name="Shape 237"/>
          <p:cNvSpPr txBox="1">
            <a:spLocks noGrp="1"/>
          </p:cNvSpPr>
          <p:nvPr>
            <p:ph type="body" idx="1"/>
          </p:nvPr>
        </p:nvSpPr>
        <p:spPr>
          <a:xfrm>
            <a:off x="-180870" y="1498172"/>
            <a:ext cx="9324869" cy="3145500"/>
          </a:xfrm>
          <a:prstGeom prst="rect">
            <a:avLst/>
          </a:prstGeom>
        </p:spPr>
        <p:txBody>
          <a:bodyPr lIns="91425" tIns="91425" rIns="91425" bIns="91425" anchor="ctr" anchorCtr="0">
            <a:noAutofit/>
          </a:bodyPr>
          <a:lstStyle/>
          <a:p>
            <a:pPr marL="228600" lvl="0" algn="just">
              <a:buNone/>
            </a:pPr>
            <a:r>
              <a:rPr lang="es-AR" sz="2000" dirty="0"/>
              <a:t>ARTÍCULO 2066.- Designación y remoción. El administrador designado en el reglamento de propiedad horizontal cesa en oportunidad de la primera asamblea si no es ratificado en ella. La primera asamblea debe realizarse dentro de los noventa días de cumplidos los dos años del otorgamiento del reglamento o del momento en que se encuentren ocupadas el cincuenta por ciento de las unidades funcionales, lo que ocurra primero.</a:t>
            </a:r>
          </a:p>
          <a:p>
            <a:pPr marL="228600" lvl="0" algn="just">
              <a:buNone/>
            </a:pPr>
            <a:r>
              <a:rPr lang="es-AR" sz="2000" dirty="0"/>
              <a:t>Los administradores sucesivos deben ser nombrados y removidos por la asamblea, sin que ello importe la reforma del reglamento de propiedad horizontal. Pueden ser removidos sin expresión de causa.</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0993582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n" dirty="0"/>
              <a:t>DESIGNACION Y REMOCIÓN</a:t>
            </a:r>
          </a:p>
        </p:txBody>
      </p:sp>
      <p:sp>
        <p:nvSpPr>
          <p:cNvPr id="237" name="Shape 237"/>
          <p:cNvSpPr txBox="1">
            <a:spLocks noGrp="1"/>
          </p:cNvSpPr>
          <p:nvPr>
            <p:ph type="body" idx="1"/>
          </p:nvPr>
        </p:nvSpPr>
        <p:spPr>
          <a:xfrm>
            <a:off x="1316334" y="1158775"/>
            <a:ext cx="6692203" cy="3145500"/>
          </a:xfrm>
          <a:prstGeom prst="rect">
            <a:avLst/>
          </a:prstGeom>
        </p:spPr>
        <p:txBody>
          <a:bodyPr lIns="91425" tIns="91425" rIns="91425" bIns="91425" anchor="ctr" anchorCtr="0">
            <a:noAutofit/>
          </a:bodyPr>
          <a:lstStyle/>
          <a:p>
            <a:pPr marL="228600" lvl="0" algn="just">
              <a:buNone/>
            </a:pPr>
            <a:r>
              <a:rPr lang="es-AR" sz="2000" dirty="0"/>
              <a:t>ARTÍCULO 2067.-</a:t>
            </a:r>
          </a:p>
          <a:p>
            <a:pPr marL="228600" lvl="0" algn="just">
              <a:buNone/>
            </a:pPr>
            <a:r>
              <a:rPr lang="es-AR" sz="2000" dirty="0" err="1"/>
              <a:t>inc</a:t>
            </a:r>
            <a:r>
              <a:rPr lang="es-AR" sz="2000" dirty="0"/>
              <a:t> j. en caso de renuncia o remoción, dentro de los quince días hábiles debe entregar al consejo de propietarios los activos existentes, libros y documentos del consorcio, y rendir cuentas documentadas;</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7666052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n" dirty="0"/>
              <a:t>NORMATIVAS</a:t>
            </a:r>
          </a:p>
        </p:txBody>
      </p:sp>
      <p:sp>
        <p:nvSpPr>
          <p:cNvPr id="237" name="Shape 237"/>
          <p:cNvSpPr txBox="1">
            <a:spLocks noGrp="1"/>
          </p:cNvSpPr>
          <p:nvPr>
            <p:ph type="body" idx="1"/>
          </p:nvPr>
        </p:nvSpPr>
        <p:spPr>
          <a:xfrm>
            <a:off x="1767086" y="1367544"/>
            <a:ext cx="5654956" cy="3145500"/>
          </a:xfrm>
          <a:prstGeom prst="rect">
            <a:avLst/>
          </a:prstGeom>
        </p:spPr>
        <p:txBody>
          <a:bodyPr lIns="91425" tIns="91425" rIns="91425" bIns="91425" anchor="ctr" anchorCtr="0">
            <a:noAutofit/>
          </a:bodyPr>
          <a:lstStyle/>
          <a:p>
            <a:pPr marL="228600" lvl="0" algn="just">
              <a:buNone/>
            </a:pPr>
            <a:r>
              <a:rPr lang="es-AR" sz="2000" dirty="0"/>
              <a:t>Ley 941 y modificatorias  ( CABA )</a:t>
            </a:r>
          </a:p>
          <a:p>
            <a:pPr marL="228600" lvl="0" algn="just">
              <a:buNone/>
            </a:pPr>
            <a:r>
              <a:rPr lang="es-AR" sz="2000" dirty="0"/>
              <a:t>Ley 14.701  Prov. de </a:t>
            </a:r>
            <a:r>
              <a:rPr lang="es-AR" sz="2000" dirty="0" err="1"/>
              <a:t>BsAs</a:t>
            </a:r>
            <a:r>
              <a:rPr lang="es-AR" sz="2000" dirty="0"/>
              <a:t>.- </a:t>
            </a:r>
          </a:p>
          <a:p>
            <a:pPr marL="228600" lvl="0" algn="just">
              <a:buNone/>
            </a:pPr>
            <a:r>
              <a:rPr lang="es-AR" sz="2000" dirty="0"/>
              <a:t>Convivencia de normas  de orden provincial con otras de orden municipal.-</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767495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7184171" y="1719548"/>
            <a:ext cx="1730729" cy="1585866"/>
          </a:xfrm>
          <a:prstGeom prst="rect">
            <a:avLst/>
          </a:prstGeom>
        </p:spPr>
      </p:pic>
      <p:pic>
        <p:nvPicPr>
          <p:cNvPr id="4" name="Imagen 3"/>
          <p:cNvPicPr>
            <a:picLocks noChangeAspect="1"/>
          </p:cNvPicPr>
          <p:nvPr/>
        </p:nvPicPr>
        <p:blipFill>
          <a:blip r:embed="rId4"/>
          <a:stretch>
            <a:fillRect/>
          </a:stretch>
        </p:blipFill>
        <p:spPr>
          <a:xfrm>
            <a:off x="268882" y="1661692"/>
            <a:ext cx="1605488" cy="1704404"/>
          </a:xfrm>
          <a:prstGeom prst="rect">
            <a:avLst/>
          </a:prstGeom>
        </p:spPr>
      </p:pic>
      <p:sp>
        <p:nvSpPr>
          <p:cNvPr id="2" name="CuadroTexto 1"/>
          <p:cNvSpPr txBox="1"/>
          <p:nvPr/>
        </p:nvSpPr>
        <p:spPr>
          <a:xfrm>
            <a:off x="2650229" y="2189315"/>
            <a:ext cx="3758083" cy="646331"/>
          </a:xfrm>
          <a:prstGeom prst="rect">
            <a:avLst/>
          </a:prstGeom>
          <a:noFill/>
        </p:spPr>
        <p:txBody>
          <a:bodyPr wrap="square" rtlCol="0">
            <a:spAutoFit/>
          </a:bodyPr>
          <a:lstStyle/>
          <a:p>
            <a:r>
              <a:rPr lang="es-AR" sz="3600" b="1" dirty="0">
                <a:latin typeface="Roboto Condensed" panose="020B0604020202020204" charset="0"/>
                <a:ea typeface="Roboto Condensed" panose="020B0604020202020204" charset="0"/>
              </a:rPr>
              <a:t>MUCHAS GRACIAS</a:t>
            </a:r>
            <a:endParaRPr lang="es-ES" sz="3600" b="1" dirty="0">
              <a:latin typeface="Roboto Condensed" panose="020B0604020202020204" charset="0"/>
              <a:ea typeface="Roboto Condensed" panose="020B0604020202020204" charset="0"/>
            </a:endParaRPr>
          </a:p>
        </p:txBody>
      </p:sp>
    </p:spTree>
    <p:extLst>
      <p:ext uri="{BB962C8B-B14F-4D97-AF65-F5344CB8AC3E}">
        <p14:creationId xmlns:p14="http://schemas.microsoft.com/office/powerpoint/2010/main" val="2572627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NORMATIVAS APLICABLES</a:t>
            </a:r>
            <a:endParaRPr lang="en" dirty="0"/>
          </a:p>
        </p:txBody>
      </p:sp>
      <p:sp>
        <p:nvSpPr>
          <p:cNvPr id="237" name="Shape 237"/>
          <p:cNvSpPr txBox="1">
            <a:spLocks noGrp="1"/>
          </p:cNvSpPr>
          <p:nvPr>
            <p:ph type="body" idx="1"/>
          </p:nvPr>
        </p:nvSpPr>
        <p:spPr>
          <a:xfrm>
            <a:off x="-209550" y="1517850"/>
            <a:ext cx="9220200" cy="3145500"/>
          </a:xfrm>
          <a:prstGeom prst="rect">
            <a:avLst/>
          </a:prstGeom>
        </p:spPr>
        <p:txBody>
          <a:bodyPr lIns="91425" tIns="91425" rIns="91425" bIns="91425" anchor="ctr" anchorCtr="0">
            <a:noAutofit/>
          </a:bodyPr>
          <a:lstStyle/>
          <a:p>
            <a:pPr marL="228600" lvl="0" algn="just">
              <a:buNone/>
            </a:pPr>
            <a:r>
              <a:rPr lang="es-AR" sz="1800" dirty="0"/>
              <a:t>ARTÍCULO 2075.- Marco legal. Todos los aspectos relativos a las zonas autorizadas, dimensiones, usos, cargas y demás elementos urbanísticos correspondientes a los conjuntos inmobiliarios, se rigen por las </a:t>
            </a:r>
            <a:r>
              <a:rPr lang="es-AR" sz="1800" b="1" dirty="0"/>
              <a:t>normas administrativas aplicables en cada jurisdicción</a:t>
            </a:r>
            <a:r>
              <a:rPr lang="es-AR" sz="1800" dirty="0"/>
              <a:t>.</a:t>
            </a:r>
          </a:p>
          <a:p>
            <a:pPr marL="228600" lvl="0" algn="just">
              <a:buNone/>
            </a:pPr>
            <a:r>
              <a:rPr lang="es-AR" sz="1800" dirty="0"/>
              <a:t>Todos los conjuntos inmobiliarios deben someterse a la normativa del derecho real de propiedad horizontal establecida en el Título V de este Libro, con las modificaciones que establece el presente Título, a los fines de conformar un </a:t>
            </a:r>
            <a:r>
              <a:rPr lang="es-AR" sz="1800" b="1" dirty="0"/>
              <a:t>derecho real de propiedad horizontal especial</a:t>
            </a:r>
            <a:r>
              <a:rPr lang="es-AR" sz="1800" dirty="0"/>
              <a:t>.</a:t>
            </a:r>
          </a:p>
          <a:p>
            <a:pPr marL="228600" lvl="0" algn="just">
              <a:buNone/>
            </a:pPr>
            <a:r>
              <a:rPr lang="es-AR" sz="1800" dirty="0"/>
              <a:t>Los conjuntos inmobiliarios preexistentes que se hubiesen establecido como derechos personales o donde coexistan derechos reales y derechos personales se </a:t>
            </a:r>
            <a:r>
              <a:rPr lang="es-AR" sz="1800" b="1" dirty="0"/>
              <a:t>deben adecuar a las previsiones normativas que regulan este derecho real</a:t>
            </a:r>
            <a:r>
              <a:rPr lang="es-AR" sz="1800" dirty="0"/>
              <a:t>.</a:t>
            </a:r>
          </a:p>
          <a:p>
            <a:pPr marL="228600" lvl="0" algn="just">
              <a:buNone/>
            </a:pPr>
            <a:r>
              <a:rPr lang="es-AR" sz="1800" dirty="0"/>
              <a:t>(ART. 1887.- Enumeración. Son derechos reales en este Código: d) los conjuntos inmobiliarios).</a:t>
            </a:r>
          </a:p>
          <a:p>
            <a:pPr marL="228600" lvl="0" algn="just">
              <a:buNone/>
            </a:pPr>
            <a:endParaRPr lang="es-AR" sz="2000" dirty="0"/>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70324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rtl="0">
              <a:spcBef>
                <a:spcPts val="0"/>
              </a:spcBef>
              <a:buNone/>
            </a:pPr>
            <a:r>
              <a:rPr lang="en" dirty="0"/>
              <a:t>PARTES</a:t>
            </a:r>
          </a:p>
        </p:txBody>
      </p:sp>
      <p:sp>
        <p:nvSpPr>
          <p:cNvPr id="193" name="Shape 193"/>
          <p:cNvSpPr txBox="1">
            <a:spLocks noGrp="1"/>
          </p:cNvSpPr>
          <p:nvPr>
            <p:ph type="body" idx="1"/>
          </p:nvPr>
        </p:nvSpPr>
        <p:spPr>
          <a:xfrm>
            <a:off x="209507" y="1577802"/>
            <a:ext cx="2525833" cy="2046252"/>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n" sz="1200" b="1" dirty="0">
                <a:solidFill>
                  <a:srgbClr val="FF9800"/>
                </a:solidFill>
              </a:rPr>
              <a:t>PARTES COMUNES</a:t>
            </a:r>
          </a:p>
          <a:p>
            <a:pPr lvl="0">
              <a:spcAft>
                <a:spcPts val="0"/>
              </a:spcAft>
              <a:buClr>
                <a:schemeClr val="dk1"/>
              </a:buClr>
              <a:buSzPct val="91666"/>
              <a:buNone/>
            </a:pPr>
            <a:r>
              <a:rPr lang="es-AR" sz="1200" dirty="0"/>
              <a:t>terreno </a:t>
            </a:r>
          </a:p>
          <a:p>
            <a:pPr lvl="0">
              <a:spcAft>
                <a:spcPts val="0"/>
              </a:spcAft>
              <a:buClr>
                <a:schemeClr val="dk1"/>
              </a:buClr>
              <a:buSzPct val="91666"/>
              <a:buNone/>
            </a:pPr>
            <a:r>
              <a:rPr lang="es-AR" sz="1200" dirty="0"/>
              <a:t>vías de circulación,</a:t>
            </a:r>
          </a:p>
          <a:p>
            <a:pPr lvl="0">
              <a:spcAft>
                <a:spcPts val="0"/>
              </a:spcAft>
              <a:buClr>
                <a:schemeClr val="dk1"/>
              </a:buClr>
              <a:buSzPct val="91666"/>
              <a:buNone/>
            </a:pPr>
            <a:r>
              <a:rPr lang="es-AR" sz="1200" dirty="0"/>
              <a:t>acceso y comunicación, </a:t>
            </a:r>
          </a:p>
          <a:p>
            <a:pPr lvl="0">
              <a:spcAft>
                <a:spcPts val="0"/>
              </a:spcAft>
              <a:buClr>
                <a:schemeClr val="dk1"/>
              </a:buClr>
              <a:buSzPct val="91666"/>
              <a:buNone/>
            </a:pPr>
            <a:r>
              <a:rPr lang="es-AR" sz="1200" dirty="0"/>
              <a:t>áreas específicas destinadas al desarrollo de actividades deportivas, recreativas y sociales, instalaciones y servicios comunes, </a:t>
            </a:r>
          </a:p>
          <a:p>
            <a:pPr lvl="0">
              <a:spcAft>
                <a:spcPts val="0"/>
              </a:spcAft>
              <a:buClr>
                <a:schemeClr val="dk1"/>
              </a:buClr>
              <a:buSzPct val="91666"/>
              <a:buNone/>
            </a:pPr>
            <a:r>
              <a:rPr lang="es-AR" sz="1200" dirty="0"/>
              <a:t>y todo otro bien afectado al uso comunitario</a:t>
            </a:r>
            <a:endParaRPr sz="1200" dirty="0"/>
          </a:p>
          <a:p>
            <a:pPr lvl="0">
              <a:spcBef>
                <a:spcPts val="0"/>
              </a:spcBef>
              <a:buNone/>
            </a:pPr>
            <a:endParaRPr dirty="0"/>
          </a:p>
        </p:txBody>
      </p:sp>
      <p:pic>
        <p:nvPicPr>
          <p:cNvPr id="2" name="Imagen 1"/>
          <p:cNvPicPr>
            <a:picLocks noChangeAspect="1"/>
          </p:cNvPicPr>
          <p:nvPr/>
        </p:nvPicPr>
        <p:blipFill>
          <a:blip r:embed="rId3"/>
          <a:stretch>
            <a:fillRect/>
          </a:stretch>
        </p:blipFill>
        <p:spPr>
          <a:xfrm>
            <a:off x="293734" y="583634"/>
            <a:ext cx="384081" cy="384081"/>
          </a:xfrm>
          <a:prstGeom prst="rect">
            <a:avLst/>
          </a:prstGeom>
        </p:spPr>
      </p:pic>
      <p:sp>
        <p:nvSpPr>
          <p:cNvPr id="22" name="Shape 190"/>
          <p:cNvSpPr txBox="1">
            <a:spLocks/>
          </p:cNvSpPr>
          <p:nvPr/>
        </p:nvSpPr>
        <p:spPr>
          <a:xfrm>
            <a:off x="6497623" y="1397414"/>
            <a:ext cx="2528714" cy="219684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1pPr>
            <a:lvl2pPr marR="0" lvl="1"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2pPr>
            <a:lvl3pPr marR="0" lvl="2"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3pPr>
            <a:lvl4pPr marR="0" lvl="3"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4pPr>
            <a:lvl5pPr marR="0" lvl="4"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5pPr>
            <a:lvl6pPr marR="0" lvl="5"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6pPr>
            <a:lvl7pPr marR="0" lvl="6"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7pPr>
            <a:lvl8pPr marR="0" lvl="7"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8pPr>
            <a:lvl9pPr marR="0" lvl="8" algn="l" rtl="0">
              <a:lnSpc>
                <a:spcPct val="100000"/>
              </a:lnSpc>
              <a:spcBef>
                <a:spcPts val="0"/>
              </a:spcBef>
              <a:spcAft>
                <a:spcPts val="1000"/>
              </a:spcAft>
              <a:buClr>
                <a:srgbClr val="C7D3E6"/>
              </a:buClr>
              <a:buSzPct val="100000"/>
              <a:buFont typeface="Roboto Condensed Light"/>
              <a:buChar char="▻"/>
              <a:defRPr sz="2000" b="0" i="0" u="none" strike="noStrike" cap="none">
                <a:solidFill>
                  <a:srgbClr val="263248"/>
                </a:solidFill>
                <a:latin typeface="Roboto Condensed Light"/>
                <a:ea typeface="Roboto Condensed Light"/>
                <a:cs typeface="Roboto Condensed Light"/>
                <a:sym typeface="Roboto Condensed Light"/>
              </a:defRPr>
            </a:lvl9pPr>
          </a:lstStyle>
          <a:p>
            <a:pPr>
              <a:spcAft>
                <a:spcPts val="0"/>
              </a:spcAft>
              <a:buClr>
                <a:schemeClr val="dk1"/>
              </a:buClr>
              <a:buSzPct val="91666"/>
              <a:buFont typeface="Arial"/>
              <a:buNone/>
            </a:pPr>
            <a:r>
              <a:rPr lang="es-AR" sz="1200" b="1" dirty="0">
                <a:solidFill>
                  <a:srgbClr val="FF9800"/>
                </a:solidFill>
              </a:rPr>
              <a:t>SERVIDUMBRES</a:t>
            </a:r>
          </a:p>
          <a:p>
            <a:pPr>
              <a:spcAft>
                <a:spcPts val="0"/>
              </a:spcAft>
              <a:buClr>
                <a:schemeClr val="dk1"/>
              </a:buClr>
              <a:buSzPct val="91666"/>
              <a:buNone/>
            </a:pPr>
            <a:r>
              <a:rPr lang="es-AR" sz="1200" dirty="0"/>
              <a:t>Con arreglo a lo que dispongan las normas administrativas aplicables, pueden establecerse servidumbres u</a:t>
            </a:r>
          </a:p>
          <a:p>
            <a:pPr>
              <a:spcAft>
                <a:spcPts val="0"/>
              </a:spcAft>
              <a:buClr>
                <a:schemeClr val="dk1"/>
              </a:buClr>
              <a:buSzPct val="91666"/>
              <a:buNone/>
            </a:pPr>
            <a:r>
              <a:rPr lang="es-AR" sz="1200" dirty="0"/>
              <a:t>otros derechos reales de los conjuntos inmobiliarios entre sí o con terceros conjuntos, a fin de permitir un mejor aprovechamiento de los espacios e instalaciones comunes. Estas decisiones conforman modificación del reglamento y deben decidirse con la mayoría propia de tal reforma, según la prevea el reglamento.</a:t>
            </a:r>
            <a:endParaRPr lang="es-AR" sz="1200" b="1" dirty="0"/>
          </a:p>
        </p:txBody>
      </p:sp>
      <p:sp>
        <p:nvSpPr>
          <p:cNvPr id="9" name="Shape 322"/>
          <p:cNvSpPr/>
          <p:nvPr/>
        </p:nvSpPr>
        <p:spPr>
          <a:xfrm rot="18857253">
            <a:off x="2959807" y="2280015"/>
            <a:ext cx="3238085" cy="3299886"/>
          </a:xfrm>
          <a:prstGeom prst="diamond">
            <a:avLst/>
          </a:prstGeom>
          <a:solidFill>
            <a:srgbClr val="C7D3E6"/>
          </a:solidFill>
          <a:ln w="38100" cap="flat" cmpd="sng">
            <a:solidFill>
              <a:srgbClr val="92A8C8"/>
            </a:solidFill>
            <a:prstDash val="solid"/>
            <a:miter lim="8000"/>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0" algn="ctr">
              <a:spcBef>
                <a:spcPts val="0"/>
              </a:spcBef>
              <a:buNone/>
            </a:pPr>
            <a:endParaRPr lang="en" dirty="0">
              <a:solidFill>
                <a:srgbClr val="263248"/>
              </a:solidFill>
              <a:latin typeface="Roboto Condensed"/>
              <a:ea typeface="Roboto Condensed"/>
              <a:cs typeface="Roboto Condensed"/>
              <a:sym typeface="Roboto Condensed"/>
            </a:endParaRPr>
          </a:p>
        </p:txBody>
      </p:sp>
      <p:sp>
        <p:nvSpPr>
          <p:cNvPr id="10" name="Shape 323"/>
          <p:cNvSpPr/>
          <p:nvPr/>
        </p:nvSpPr>
        <p:spPr>
          <a:xfrm rot="18907092">
            <a:off x="-308819" y="886407"/>
            <a:ext cx="3505879" cy="3535294"/>
          </a:xfrm>
          <a:prstGeom prst="diamond">
            <a:avLst/>
          </a:prstGeom>
          <a:noFill/>
          <a:ln w="76200" cap="flat" cmpd="sng">
            <a:solidFill>
              <a:srgbClr val="FF9800"/>
            </a:solidFill>
            <a:prstDash val="solid"/>
            <a:miter lim="8000"/>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0" algn="ctr">
              <a:spcBef>
                <a:spcPts val="0"/>
              </a:spcBef>
              <a:buNone/>
            </a:pPr>
            <a:endParaRPr lang="en" dirty="0">
              <a:solidFill>
                <a:srgbClr val="D26F00"/>
              </a:solidFill>
              <a:latin typeface="Roboto Condensed"/>
              <a:ea typeface="Roboto Condensed"/>
              <a:cs typeface="Roboto Condensed"/>
              <a:sym typeface="Roboto Condensed"/>
            </a:endParaRPr>
          </a:p>
        </p:txBody>
      </p:sp>
      <p:sp>
        <p:nvSpPr>
          <p:cNvPr id="11" name="Shape 324"/>
          <p:cNvSpPr/>
          <p:nvPr/>
        </p:nvSpPr>
        <p:spPr>
          <a:xfrm rot="18897834">
            <a:off x="6009041" y="886384"/>
            <a:ext cx="3505879" cy="3535294"/>
          </a:xfrm>
          <a:prstGeom prst="diamond">
            <a:avLst/>
          </a:prstGeom>
          <a:noFill/>
          <a:ln w="76200" cap="flat" cmpd="sng">
            <a:solidFill>
              <a:srgbClr val="FF9800"/>
            </a:solidFill>
            <a:prstDash val="solid"/>
            <a:miter lim="8000"/>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0" algn="ctr">
              <a:spcBef>
                <a:spcPts val="0"/>
              </a:spcBef>
              <a:buNone/>
            </a:pPr>
            <a:endParaRPr lang="en" dirty="0">
              <a:solidFill>
                <a:srgbClr val="D26F00"/>
              </a:solidFill>
              <a:latin typeface="Roboto Condensed"/>
              <a:ea typeface="Roboto Condensed"/>
              <a:cs typeface="Roboto Condensed"/>
              <a:sym typeface="Roboto Condensed"/>
            </a:endParaRPr>
          </a:p>
        </p:txBody>
      </p:sp>
      <p:sp>
        <p:nvSpPr>
          <p:cNvPr id="190" name="Shape 190"/>
          <p:cNvSpPr txBox="1">
            <a:spLocks noGrp="1"/>
          </p:cNvSpPr>
          <p:nvPr>
            <p:ph type="body" idx="2"/>
          </p:nvPr>
        </p:nvSpPr>
        <p:spPr>
          <a:xfrm>
            <a:off x="3382702" y="2795059"/>
            <a:ext cx="2419870" cy="2098489"/>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n" sz="1200" b="1" dirty="0">
                <a:solidFill>
                  <a:srgbClr val="FF9800"/>
                </a:solidFill>
              </a:rPr>
              <a:t>PARTES PRIVATIVAS</a:t>
            </a:r>
          </a:p>
          <a:p>
            <a:pPr lvl="0">
              <a:spcAft>
                <a:spcPts val="0"/>
              </a:spcAft>
              <a:buClr>
                <a:schemeClr val="dk1"/>
              </a:buClr>
              <a:buSzPct val="91666"/>
              <a:buNone/>
            </a:pPr>
            <a:r>
              <a:rPr lang="es-AR" sz="1200" dirty="0"/>
              <a:t>La unidad funcional que constituye parte privativa puede hallarse construida o en proceso de construcción, y debe reunir los Requisitos de independencia funcional según su destino y salida a la vía pública por vía directa o indirecta.</a:t>
            </a:r>
            <a:endParaRPr sz="1200" b="1" dirty="0"/>
          </a:p>
        </p:txBody>
      </p:sp>
      <p:cxnSp>
        <p:nvCxnSpPr>
          <p:cNvPr id="5" name="Conector recto de flecha 4"/>
          <p:cNvCxnSpPr/>
          <p:nvPr/>
        </p:nvCxnSpPr>
        <p:spPr>
          <a:xfrm>
            <a:off x="3004457" y="1577802"/>
            <a:ext cx="3285811"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 name="Conector recto de flecha 6"/>
          <p:cNvCxnSpPr/>
          <p:nvPr/>
        </p:nvCxnSpPr>
        <p:spPr>
          <a:xfrm>
            <a:off x="1597688" y="4019341"/>
            <a:ext cx="1477108" cy="703384"/>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2" name="Conector recto de flecha 11"/>
          <p:cNvCxnSpPr/>
          <p:nvPr/>
        </p:nvCxnSpPr>
        <p:spPr>
          <a:xfrm flipV="1">
            <a:off x="5948624" y="4043081"/>
            <a:ext cx="1527350" cy="719838"/>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108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COSAS Y PARTES NECESARIAMENTE COMUNES</a:t>
            </a:r>
            <a:endParaRPr lang="en" dirty="0"/>
          </a:p>
        </p:txBody>
      </p:sp>
      <p:sp>
        <p:nvSpPr>
          <p:cNvPr id="237" name="Shape 237"/>
          <p:cNvSpPr txBox="1">
            <a:spLocks noGrp="1"/>
          </p:cNvSpPr>
          <p:nvPr>
            <p:ph type="body" idx="1"/>
          </p:nvPr>
        </p:nvSpPr>
        <p:spPr>
          <a:xfrm>
            <a:off x="-209550" y="1689300"/>
            <a:ext cx="9220200" cy="3145500"/>
          </a:xfrm>
          <a:prstGeom prst="rect">
            <a:avLst/>
          </a:prstGeom>
        </p:spPr>
        <p:txBody>
          <a:bodyPr lIns="91425" tIns="91425" rIns="91425" bIns="91425" anchor="ctr" anchorCtr="0">
            <a:noAutofit/>
          </a:bodyPr>
          <a:lstStyle/>
          <a:p>
            <a:pPr marL="228600" lvl="0" algn="just">
              <a:buNone/>
            </a:pPr>
            <a:r>
              <a:rPr lang="es-AR" dirty="0"/>
              <a:t>ARTÍCULO 2076.- Cosas y partes necesariamente comunes. </a:t>
            </a:r>
            <a:r>
              <a:rPr lang="es-AR" b="1" dirty="0"/>
              <a:t>Son necesariamente comunes o de uso común las partes y lugares del terreno destinadas a vías de circulación, acceso y comunicación, áreas específicas destinadas al desarrollo de actividades deportivas, recreativas y sociales, instalaciones y servicios comunes, y todo otro bien afectado al uso comunitario, calificado como tal por el respectivo reglamento de propiedad horizontal que regula el emprendimiento. Las cosas y partes cuyo carácter de comunes</a:t>
            </a:r>
            <a:r>
              <a:rPr lang="es-AR" dirty="0"/>
              <a:t> o propias no esté determinado se consideran comunes.</a:t>
            </a:r>
          </a:p>
          <a:p>
            <a:pPr marL="228600" lvl="0" algn="just">
              <a:buNone/>
            </a:pPr>
            <a:endParaRPr lang="es-AR" sz="2000" dirty="0"/>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31818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s-AR" dirty="0"/>
              <a:t>COSAS Y PARTES PRIVATIVAS</a:t>
            </a:r>
            <a:endParaRPr lang="en" dirty="0"/>
          </a:p>
        </p:txBody>
      </p:sp>
      <p:sp>
        <p:nvSpPr>
          <p:cNvPr id="237" name="Shape 237"/>
          <p:cNvSpPr txBox="1">
            <a:spLocks noGrp="1"/>
          </p:cNvSpPr>
          <p:nvPr>
            <p:ph type="body" idx="1"/>
          </p:nvPr>
        </p:nvSpPr>
        <p:spPr>
          <a:xfrm>
            <a:off x="0" y="1327350"/>
            <a:ext cx="8820150" cy="3145500"/>
          </a:xfrm>
          <a:prstGeom prst="rect">
            <a:avLst/>
          </a:prstGeom>
        </p:spPr>
        <p:txBody>
          <a:bodyPr lIns="91425" tIns="91425" rIns="91425" bIns="91425" anchor="ctr" anchorCtr="0">
            <a:noAutofit/>
          </a:bodyPr>
          <a:lstStyle/>
          <a:p>
            <a:pPr marL="228600" lvl="0" algn="just">
              <a:buNone/>
            </a:pPr>
            <a:r>
              <a:rPr lang="es-AR" dirty="0"/>
              <a:t>ARTÍCULO 2077.- Cosas y partes privativas. </a:t>
            </a:r>
            <a:r>
              <a:rPr lang="es-AR" b="1" dirty="0"/>
              <a:t>La unidad funcional que constituye parte privativa puede hallarse construida o en proceso de construcción</a:t>
            </a:r>
            <a:r>
              <a:rPr lang="es-AR" dirty="0"/>
              <a:t>, y debe reunir los requisitos de independencia funcional según su destino y salida a la vía pública por vía directa o indirecta.</a:t>
            </a:r>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744006590"/>
      </p:ext>
    </p:extLst>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4180</Words>
  <Application>Microsoft Office PowerPoint</Application>
  <PresentationFormat>Presentación en pantalla (16:9)</PresentationFormat>
  <Paragraphs>205</Paragraphs>
  <Slides>55</Slides>
  <Notes>55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55</vt:i4>
      </vt:variant>
    </vt:vector>
  </HeadingPairs>
  <TitlesOfParts>
    <vt:vector size="60" baseType="lpstr">
      <vt:lpstr>Arvo</vt:lpstr>
      <vt:lpstr>Roboto Condensed</vt:lpstr>
      <vt:lpstr>Roboto Condensed Light</vt:lpstr>
      <vt:lpstr>Arial</vt:lpstr>
      <vt:lpstr>Salerio template</vt:lpstr>
      <vt:lpstr>CONJUNTOS INMOBILIARIOS</vt:lpstr>
      <vt:lpstr>CONJUNTOS INMOBILIARIOS</vt:lpstr>
      <vt:lpstr>DEFINICIÓN SEGÚN LEY 26.994.</vt:lpstr>
      <vt:lpstr>CARACTERISTICAS</vt:lpstr>
      <vt:lpstr>CARACTERISTICAS (Continuación)</vt:lpstr>
      <vt:lpstr>NORMATIVAS APLICABLES</vt:lpstr>
      <vt:lpstr>PARTES</vt:lpstr>
      <vt:lpstr>COSAS Y PARTES NECESARIAMENTE COMUNES</vt:lpstr>
      <vt:lpstr>COSAS Y PARTES PRIVATIVAS</vt:lpstr>
      <vt:lpstr>FACULTADES Y OBLIGACIONES DEL PROPIETARIO</vt:lpstr>
      <vt:lpstr>LOCALIZACIÓN Y LIMITES PERIMETRALES</vt:lpstr>
      <vt:lpstr>LIMITACIONES Y RESTRICCIONES REGLAMENTARIAS</vt:lpstr>
      <vt:lpstr>GASTOS Y CONTRIBUCIONES</vt:lpstr>
      <vt:lpstr>CESIÓN DE LA UNIDAD</vt:lpstr>
      <vt:lpstr>REGIMEN DE INVITADOS Y ADMISIÓN DE USUARIOS NO PROPIETARIOS</vt:lpstr>
      <vt:lpstr>SERVIDUMBRES Y OTROS DERECHOS REALES</vt:lpstr>
      <vt:lpstr>TRANSMISIÓN DE UNIDADES</vt:lpstr>
      <vt:lpstr>SANCIONES</vt:lpstr>
      <vt:lpstr>NORMATIVA PROVINCIAL Y/O MUNICIPAL</vt:lpstr>
      <vt:lpstr>NORMATIVA PROVINCIAL Y/O MUNICIPAL</vt:lpstr>
      <vt:lpstr>NORMATIVA PROVINCIAL Y/O MUNICIPAL</vt:lpstr>
      <vt:lpstr>EXPENSAS</vt:lpstr>
      <vt:lpstr>EXPENSAS</vt:lpstr>
      <vt:lpstr>EXPENSAS</vt:lpstr>
      <vt:lpstr>UNA OBLIGACIÓN QUE NACE DE LA LEY…</vt:lpstr>
      <vt:lpstr>GASTOS Y CONTRIBUCIONES  (CONJUNTOS INMOBILIARIOS)</vt:lpstr>
      <vt:lpstr>CLASES DE EXPENSAS</vt:lpstr>
      <vt:lpstr>CLASES DE EXPENSAS (Continuación Art. 2048)</vt:lpstr>
      <vt:lpstr>OBLIGADOS AL PAGO</vt:lpstr>
      <vt:lpstr>EN BASE A QUÉ SE CALCULA EL PAGO POR CADA PROPIETARIO?</vt:lpstr>
      <vt:lpstr>QUIEN LAS CALCULA Y LAS RECAUDA?</vt:lpstr>
      <vt:lpstr>EXPENSAS</vt:lpstr>
      <vt:lpstr>CODIGO PROCESAL CIVIL Y COMERCIAL DE LA NACION CREDITO POR EXPENSAS COMUNES </vt:lpstr>
      <vt:lpstr>CODIGO PROCESAL CIVIL Y COMERCIAL DE LA PROVINCIA DE BUENOS AIRES</vt:lpstr>
      <vt:lpstr>EXCEPCIONES CODIGO PROCESAL</vt:lpstr>
      <vt:lpstr>EXCEPCIONES CODIGO PROCESAL (Continuación)</vt:lpstr>
      <vt:lpstr>EXCEPCIONES CODIGO PROCESAL (Continuación)</vt:lpstr>
      <vt:lpstr>CERTIFICADO DE DEUDA</vt:lpstr>
      <vt:lpstr>PRESCRIPCION</vt:lpstr>
      <vt:lpstr>DEFENSAS</vt:lpstr>
      <vt:lpstr>DEFENSAS (continuación art. 2049)</vt:lpstr>
      <vt:lpstr>TRANSMISION DE OBLICACIONES AL SUCESOR</vt:lpstr>
      <vt:lpstr>FALLOS</vt:lpstr>
      <vt:lpstr>ADMINISTRADOR</vt:lpstr>
      <vt:lpstr>CONSORCIO – ÓRGANOS - ADMINISTRADOR</vt:lpstr>
      <vt:lpstr>REPRESENTANTE LEGAL</vt:lpstr>
      <vt:lpstr>MANDATO - OBLIGACIONES</vt:lpstr>
      <vt:lpstr>OBLIGACIONES</vt:lpstr>
      <vt:lpstr>OBLIGACIONES (Continuación)</vt:lpstr>
      <vt:lpstr>OBLIGACIONES (Continuación)</vt:lpstr>
      <vt:lpstr>OBLIGACIONES (Continuación)</vt:lpstr>
      <vt:lpstr>DESIGNACION Y REMOCIÓN</vt:lpstr>
      <vt:lpstr>DESIGNACION Y REMOCIÓN</vt:lpstr>
      <vt:lpstr>NORMATIVAS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 sobre Propiedad Horizontal</dc:title>
  <dc:creator>Sebastian Areitio</dc:creator>
  <cp:lastModifiedBy>Mariangeles</cp:lastModifiedBy>
  <cp:revision>28</cp:revision>
  <dcterms:modified xsi:type="dcterms:W3CDTF">2018-05-21T14:31:34Z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